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828" r:id="rId2"/>
  </p:sldMasterIdLst>
  <p:notesMasterIdLst>
    <p:notesMasterId r:id="rId26"/>
  </p:notesMasterIdLst>
  <p:handoutMasterIdLst>
    <p:handoutMasterId r:id="rId27"/>
  </p:handoutMasterIdLst>
  <p:sldIdLst>
    <p:sldId id="383" r:id="rId3"/>
    <p:sldId id="528" r:id="rId4"/>
    <p:sldId id="540" r:id="rId5"/>
    <p:sldId id="527" r:id="rId6"/>
    <p:sldId id="437" r:id="rId7"/>
    <p:sldId id="543" r:id="rId8"/>
    <p:sldId id="544" r:id="rId9"/>
    <p:sldId id="468" r:id="rId10"/>
    <p:sldId id="377" r:id="rId11"/>
    <p:sldId id="541" r:id="rId12"/>
    <p:sldId id="413" r:id="rId13"/>
    <p:sldId id="534" r:id="rId14"/>
    <p:sldId id="393" r:id="rId15"/>
    <p:sldId id="546" r:id="rId16"/>
    <p:sldId id="555" r:id="rId17"/>
    <p:sldId id="556" r:id="rId18"/>
    <p:sldId id="547" r:id="rId19"/>
    <p:sldId id="557" r:id="rId20"/>
    <p:sldId id="545" r:id="rId21"/>
    <p:sldId id="542" r:id="rId22"/>
    <p:sldId id="537" r:id="rId23"/>
    <p:sldId id="550" r:id="rId24"/>
    <p:sldId id="411" r:id="rId25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EBCD9C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058" algn="ctr" rtl="0" fontAlgn="base">
      <a:spcBef>
        <a:spcPct val="0"/>
      </a:spcBef>
      <a:spcAft>
        <a:spcPct val="0"/>
      </a:spcAft>
      <a:defRPr sz="4300" kern="1200">
        <a:solidFill>
          <a:srgbClr val="EBCD9C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119" algn="ctr" rtl="0" fontAlgn="base">
      <a:spcBef>
        <a:spcPct val="0"/>
      </a:spcBef>
      <a:spcAft>
        <a:spcPct val="0"/>
      </a:spcAft>
      <a:defRPr sz="4300" kern="1200">
        <a:solidFill>
          <a:srgbClr val="EBCD9C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177" algn="ctr" rtl="0" fontAlgn="base">
      <a:spcBef>
        <a:spcPct val="0"/>
      </a:spcBef>
      <a:spcAft>
        <a:spcPct val="0"/>
      </a:spcAft>
      <a:defRPr sz="4300" kern="1200">
        <a:solidFill>
          <a:srgbClr val="EBCD9C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238" algn="ctr" rtl="0" fontAlgn="base">
      <a:spcBef>
        <a:spcPct val="0"/>
      </a:spcBef>
      <a:spcAft>
        <a:spcPct val="0"/>
      </a:spcAft>
      <a:defRPr sz="4300" kern="1200">
        <a:solidFill>
          <a:srgbClr val="EBCD9C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5300" algn="l" defTabSz="914119" rtl="0" eaLnBrk="1" latinLnBrk="0" hangingPunct="1">
      <a:defRPr sz="4300" kern="1200">
        <a:solidFill>
          <a:srgbClr val="EBCD9C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2357" algn="l" defTabSz="914119" rtl="0" eaLnBrk="1" latinLnBrk="0" hangingPunct="1">
      <a:defRPr sz="4300" kern="1200">
        <a:solidFill>
          <a:srgbClr val="EBCD9C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199418" algn="l" defTabSz="914119" rtl="0" eaLnBrk="1" latinLnBrk="0" hangingPunct="1">
      <a:defRPr sz="4300" kern="1200">
        <a:solidFill>
          <a:srgbClr val="EBCD9C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6478" algn="l" defTabSz="914119" rtl="0" eaLnBrk="1" latinLnBrk="0" hangingPunct="1">
      <a:defRPr sz="4300" kern="1200">
        <a:solidFill>
          <a:srgbClr val="EBCD9C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nizbalci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4D4D"/>
    <a:srgbClr val="5F6363"/>
    <a:srgbClr val="9A0E20"/>
    <a:srgbClr val="FEC424"/>
    <a:srgbClr val="66CAC5"/>
    <a:srgbClr val="F8F8F8"/>
    <a:srgbClr val="FF9900"/>
    <a:srgbClr val="B8102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4" autoAdjust="0"/>
    <p:restoredTop sz="96433" autoAdjust="0"/>
  </p:normalViewPr>
  <p:slideViewPr>
    <p:cSldViewPr>
      <p:cViewPr varScale="1">
        <p:scale>
          <a:sx n="82" d="100"/>
          <a:sy n="82" d="100"/>
        </p:scale>
        <p:origin x="930" y="96"/>
      </p:cViewPr>
      <p:guideLst/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0CF46-7212-4CBA-A94C-22DD0A698B2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786A3-DD4A-42C0-8E9B-873FB6E13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3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F70CE2B-132A-4C50-81F4-9D43F292EDAD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FF9498-FBBA-4EB6-B845-CD541739C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62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5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058" algn="l" defTabSz="45705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119" algn="l" defTabSz="45705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177" algn="l" defTabSz="45705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238" algn="l" defTabSz="45705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5300" algn="l" defTabSz="4570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357" algn="l" defTabSz="4570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418" algn="l" defTabSz="4570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478" algn="l" defTabSz="45705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F9498-FBBA-4EB6-B845-CD541739CAB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99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CBF9C-C33C-43F0-984B-591EAEB849D8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7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CBF9C-C33C-43F0-984B-591EAEB849D8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79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r-TR">
              <a:latin typeface="Times New Roman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fld id="{D3884EAD-74FF-B145-BFF9-167CADC2545A}" type="slidenum">
              <a:rPr lang="en-US" altLang="tr-TR">
                <a:solidFill>
                  <a:srgbClr val="000000"/>
                </a:solidFill>
                <a:latin typeface="Times New Roman" charset="0"/>
                <a:ea typeface="Arial Unicode MS" charset="0"/>
              </a:rPr>
              <a:pPr/>
              <a:t>21</a:t>
            </a:fld>
            <a:endParaRPr lang="en-US" altLang="tr-TR">
              <a:solidFill>
                <a:srgbClr val="000000"/>
              </a:solidFill>
              <a:latin typeface="Times New Roman" charset="0"/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5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F9498-FBBA-4EB6-B845-CD541739CA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F9498-FBBA-4EB6-B845-CD541739CA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r-TR">
              <a:latin typeface="Times New Roman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fld id="{D3884EAD-74FF-B145-BFF9-167CADC2545A}" type="slidenum">
              <a:rPr lang="en-US" altLang="tr-TR">
                <a:solidFill>
                  <a:srgbClr val="000000"/>
                </a:solidFill>
                <a:latin typeface="Times New Roman" charset="0"/>
                <a:ea typeface="Arial Unicode MS" charset="0"/>
              </a:rPr>
              <a:pPr/>
              <a:t>5</a:t>
            </a:fld>
            <a:endParaRPr lang="en-US" altLang="tr-TR">
              <a:solidFill>
                <a:srgbClr val="000000"/>
              </a:solidFill>
              <a:latin typeface="Times New Roman" charset="0"/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3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r-TR">
              <a:latin typeface="Times New Roman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fld id="{EE753A67-765E-E24E-A8D4-781C8F8AEDD3}" type="slidenum">
              <a:rPr lang="en-US" altLang="tr-TR">
                <a:solidFill>
                  <a:srgbClr val="000000"/>
                </a:solidFill>
                <a:latin typeface="Times New Roman" charset="0"/>
                <a:ea typeface="Arial Unicode MS" charset="0"/>
              </a:rPr>
              <a:pPr/>
              <a:t>6</a:t>
            </a:fld>
            <a:endParaRPr lang="en-US" altLang="tr-TR">
              <a:solidFill>
                <a:srgbClr val="000000"/>
              </a:solidFill>
              <a:latin typeface="Times New Roman" charset="0"/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3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CBF9C-C33C-43F0-984B-591EAEB849D8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0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CBF9C-C33C-43F0-984B-591EAEB849D8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0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r-TR">
              <a:latin typeface="Times New Roman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fld id="{EE753A67-765E-E24E-A8D4-781C8F8AEDD3}" type="slidenum">
              <a:rPr lang="en-US" altLang="tr-TR">
                <a:solidFill>
                  <a:srgbClr val="000000"/>
                </a:solidFill>
                <a:latin typeface="Times New Roman" charset="0"/>
                <a:ea typeface="Arial Unicode MS" charset="0"/>
              </a:rPr>
              <a:pPr/>
              <a:t>10</a:t>
            </a:fld>
            <a:endParaRPr lang="en-US" altLang="tr-TR">
              <a:solidFill>
                <a:srgbClr val="000000"/>
              </a:solidFill>
              <a:latin typeface="Times New Roman" charset="0"/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3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r-TR">
              <a:latin typeface="Times New Roman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fld id="{D3884EAD-74FF-B145-BFF9-167CADC2545A}" type="slidenum">
              <a:rPr lang="en-US" altLang="tr-TR">
                <a:solidFill>
                  <a:srgbClr val="000000"/>
                </a:solidFill>
                <a:latin typeface="Times New Roman" charset="0"/>
                <a:ea typeface="Arial Unicode MS" charset="0"/>
              </a:rPr>
              <a:pPr/>
              <a:t>14</a:t>
            </a:fld>
            <a:endParaRPr lang="en-US" altLang="tr-TR">
              <a:solidFill>
                <a:srgbClr val="000000"/>
              </a:solidFill>
              <a:latin typeface="Times New Roman" charset="0"/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2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83"/>
            <a:ext cx="2925761" cy="64357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3"/>
            <a:ext cx="8624887" cy="643572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5"/>
          </p:nvPr>
        </p:nvSpPr>
        <p:spPr>
          <a:xfrm>
            <a:off x="12268200" y="9199563"/>
            <a:ext cx="312738" cy="3000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D89CA5F5-7DCB-994E-B4D4-4BBC08FB9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21567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4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2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6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4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7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8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horz" lIns="91410" tIns="45705" rIns="91410" bIns="45705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5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4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322169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322169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68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3"/>
            <a:ext cx="5775324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3"/>
            <a:ext cx="5775324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5201" y="3416300"/>
            <a:ext cx="11074401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841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276" indent="-406276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50639" indent="-406276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001" indent="-406276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368" indent="-406276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3733" indent="-406276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640789" indent="-406276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97849" indent="-406276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54908" indent="-406276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011969" indent="-406276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fld id="{04F1FB21-BDDB-3A4D-A5DB-08E965EF2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50197" fontAlgn="auto">
                <a:spcBef>
                  <a:spcPts val="0"/>
                </a:spcBef>
                <a:spcAft>
                  <a:spcPts val="0"/>
                </a:spcAft>
              </a:pPr>
              <a:t>5/31/2021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fld id="{7CB9EAC5-BCEF-544B-9F78-8B7CC81C2B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5019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9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650197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650197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65019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65019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650197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bb.gov.tr/" TargetMode="External"/><Relationship Id="rId5" Type="http://schemas.openxmlformats.org/officeDocument/2006/relationships/hyperlink" Target="https://programbutce.sbb.gov.tr/Home/Index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0"/>
            <a:ext cx="13004803" cy="128073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01" y="365797"/>
            <a:ext cx="7199391" cy="7199391"/>
          </a:xfrm>
          <a:prstGeom prst="rect">
            <a:avLst/>
          </a:prstGeom>
        </p:spPr>
      </p:pic>
      <p:grpSp>
        <p:nvGrpSpPr>
          <p:cNvPr id="15" name="Grup 14"/>
          <p:cNvGrpSpPr/>
          <p:nvPr/>
        </p:nvGrpSpPr>
        <p:grpSpPr>
          <a:xfrm>
            <a:off x="4278071" y="6892214"/>
            <a:ext cx="4448655" cy="2677656"/>
            <a:chOff x="4278071" y="6892214"/>
            <a:chExt cx="4448655" cy="2677656"/>
          </a:xfrm>
        </p:grpSpPr>
        <p:sp>
          <p:nvSpPr>
            <p:cNvPr id="11" name="Metin kutusu 10"/>
            <p:cNvSpPr txBox="1"/>
            <p:nvPr/>
          </p:nvSpPr>
          <p:spPr>
            <a:xfrm>
              <a:off x="4278071" y="6892214"/>
              <a:ext cx="444865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Roboto Bk" pitchFamily="2" charset="0"/>
                </a:rPr>
                <a:t>İ</a:t>
              </a:r>
              <a:r>
                <a:rPr lang="tr-TR" sz="16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Bk" pitchFamily="2" charset="0"/>
                  <a:ea typeface="Roboto Bk" pitchFamily="2" charset="0"/>
                </a:rPr>
                <a:t>YTE</a:t>
              </a:r>
              <a:endParaRPr lang="tr-T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k" pitchFamily="2" charset="0"/>
                <a:ea typeface="Roboto Bk" pitchFamily="2" charset="0"/>
              </a:endParaRPr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4484697" y="9077427"/>
              <a:ext cx="40354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600" dirty="0">
                  <a:solidFill>
                    <a:srgbClr val="FFFFFF"/>
                  </a:solidFill>
                </a:rPr>
                <a:t>Türkiye’nin Teknoloji Üssü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0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Düz Bağlayıcı 12">
            <a:extLst/>
          </p:cNvPr>
          <p:cNvCxnSpPr/>
          <p:nvPr/>
        </p:nvCxnSpPr>
        <p:spPr bwMode="auto">
          <a:xfrm>
            <a:off x="1" y="9169409"/>
            <a:ext cx="13004800" cy="0"/>
          </a:xfrm>
          <a:prstGeom prst="line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  <a:extLst>
            <a:ext uri="{91240B29-F687-4f45-9708-019B960494DF}"/>
            <a:ext uri="{AF507438-7753-43e0-B8FC-AC1667EBCBE1}"/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>
            <a:extLst/>
          </p:cNvPr>
          <p:cNvSpPr txBox="1"/>
          <p:nvPr/>
        </p:nvSpPr>
        <p:spPr>
          <a:xfrm>
            <a:off x="11261049" y="9196033"/>
            <a:ext cx="1750799" cy="523220"/>
          </a:xfrm>
          <a:prstGeom prst="rect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rgbClr val="FFFFFF"/>
                </a:solidFill>
                <a:latin typeface="Candara" panose="020E0502030303020204" pitchFamily="34" charset="0"/>
              </a:rPr>
              <a:t>iyte.edu.tr</a:t>
            </a:r>
            <a:endParaRPr lang="tr-TR" sz="3999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0483" name="Grup 1"/>
          <p:cNvGrpSpPr>
            <a:grpSpLocks/>
          </p:cNvGrpSpPr>
          <p:nvPr/>
        </p:nvGrpSpPr>
        <p:grpSpPr bwMode="auto">
          <a:xfrm>
            <a:off x="1" y="513"/>
            <a:ext cx="13004800" cy="1708032"/>
            <a:chOff x="0" y="0"/>
            <a:chExt cx="13004800" cy="1708448"/>
          </a:xfrm>
        </p:grpSpPr>
        <p:sp>
          <p:nvSpPr>
            <p:cNvPr id="32" name="Dikdörtgen 31"/>
            <p:cNvSpPr>
              <a:spLocks noChangeArrowheads="1"/>
            </p:cNvSpPr>
            <p:nvPr/>
          </p:nvSpPr>
          <p:spPr bwMode="auto">
            <a:xfrm>
              <a:off x="0" y="0"/>
              <a:ext cx="13004800" cy="17084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tr-TR" sz="5547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0507" name="Resi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8" y="13422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Metin kutusu 17">
            <a:extLst/>
          </p:cNvPr>
          <p:cNvSpPr txBox="1"/>
          <p:nvPr/>
        </p:nvSpPr>
        <p:spPr>
          <a:xfrm>
            <a:off x="3172353" y="9169409"/>
            <a:ext cx="666009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İ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zmir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Y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üksek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T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eknoloji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E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nstitüsü / </a:t>
            </a:r>
            <a:r>
              <a:rPr lang="tr-TR" sz="1400" dirty="0">
                <a:solidFill>
                  <a:srgbClr val="9A0E20"/>
                </a:solidFill>
                <a:latin typeface="Candara" panose="020E0502030303020204" pitchFamily="34" charset="0"/>
              </a:rPr>
              <a:t>Türkiye’nin Teknoloji Üssü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81720" y="1842735"/>
            <a:ext cx="12060986" cy="7192481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Önceki yıllarda kullanılan e-bütçe sisteminin kullanımı bitirilmiş olup, 2021 yılı ile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birlikte program bütçe esaslarına uygun olarak hazırlanan  program bütçe sistemi faaliyete alınmıştır.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İlgili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sisteme, 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programbutce.sbb.gov.tr/Home/Index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linkinden ulaşılabileceği gibi Cumhurbaşkanlığı Strateji ve Bütçe Başkanlığı web adresi olan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www.sbb.gov.tr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üzerinden 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Uygulamalar-Program Bütçe Yönetim Enformasyon Sistemi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adımları izlenerek de ulaşılabilmektedir.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Bütçe Yönetim Enformasyon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Sistemine bir önceki sistem olan e-bütçe sistemine giriş yapılırken kullandığınız, kullanıcı adı ve şifresi </a:t>
            </a:r>
            <a:r>
              <a:rPr lang="tr-T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giriş yapılmaktadır.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tr-T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ütçe hazırlık sürecinde izlenecek adımlar ve sistem görünümü şu şekildedir;</a:t>
            </a: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36545"/>
      </p:ext>
    </p:extLst>
  </p:cSld>
  <p:clrMapOvr>
    <a:masterClrMapping/>
  </p:clrMapOvr>
  <p:transition spd="med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3004800" cy="9720500"/>
            <a:chOff x="0" y="0"/>
            <a:chExt cx="13004800" cy="9720500"/>
          </a:xfrm>
        </p:grpSpPr>
        <p:cxnSp>
          <p:nvCxnSpPr>
            <p:cNvPr id="3" name="Düz Bağlayıcı 2"/>
            <p:cNvCxnSpPr/>
            <p:nvPr/>
          </p:nvCxnSpPr>
          <p:spPr bwMode="auto">
            <a:xfrm>
              <a:off x="0" y="9169550"/>
              <a:ext cx="13004800" cy="2"/>
            </a:xfrm>
            <a:prstGeom prst="line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Metin kutusu 3"/>
            <p:cNvSpPr txBox="1"/>
            <p:nvPr/>
          </p:nvSpPr>
          <p:spPr>
            <a:xfrm>
              <a:off x="11232320" y="9197280"/>
              <a:ext cx="1750800" cy="523220"/>
            </a:xfrm>
            <a:prstGeom prst="rect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tr-TR" sz="2800" dirty="0">
                  <a:solidFill>
                    <a:srgbClr val="FFFFFF"/>
                  </a:solidFill>
                  <a:latin typeface="Candara" panose="020E0502030303020204" pitchFamily="34" charset="0"/>
                </a:rPr>
                <a:t>iyte.edu.tr</a:t>
              </a:r>
              <a:endParaRPr lang="tr-TR" sz="40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5" name="Grup 4"/>
            <p:cNvGrpSpPr/>
            <p:nvPr/>
          </p:nvGrpSpPr>
          <p:grpSpPr>
            <a:xfrm>
              <a:off x="0" y="0"/>
              <a:ext cx="13004800" cy="1708448"/>
              <a:chOff x="0" y="0"/>
              <a:chExt cx="13004800" cy="1708448"/>
            </a:xfrm>
          </p:grpSpPr>
          <p:sp>
            <p:nvSpPr>
              <p:cNvPr id="8" name="Dikdörtgen 7"/>
              <p:cNvSpPr/>
              <p:nvPr/>
            </p:nvSpPr>
            <p:spPr>
              <a:xfrm>
                <a:off x="0" y="0"/>
                <a:ext cx="13004800" cy="1708448"/>
              </a:xfrm>
              <a:prstGeom prst="rect">
                <a:avLst/>
              </a:prstGeom>
              <a:pattFill prst="pct40">
                <a:fgClr>
                  <a:srgbClr val="9A0E20"/>
                </a:fgClr>
                <a:bgClr>
                  <a:srgbClr val="9A0E20"/>
                </a:bgClr>
              </a:pattFill>
              <a:ln cmpd="dbl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88" y="134224"/>
                <a:ext cx="1440000" cy="1440000"/>
              </a:xfrm>
              <a:prstGeom prst="rect">
                <a:avLst/>
              </a:prstGeom>
            </p:spPr>
          </p:pic>
        </p:grpSp>
        <p:sp>
          <p:nvSpPr>
            <p:cNvPr id="6" name="Metin kutusu 5"/>
            <p:cNvSpPr txBox="1"/>
            <p:nvPr/>
          </p:nvSpPr>
          <p:spPr>
            <a:xfrm>
              <a:off x="3172866" y="9169550"/>
              <a:ext cx="665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İ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zmir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Y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üksek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T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eknoloji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E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nstitüsü / </a:t>
              </a:r>
              <a:r>
                <a:rPr lang="tr-TR" sz="1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Türkiye’nin Teknoloji Üssü </a:t>
              </a: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0" y="799473"/>
              <a:ext cx="1294554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endParaRPr lang="tr-TR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6" name="Unvan 15"/>
          <p:cNvSpPr>
            <a:spLocks noGrp="1"/>
          </p:cNvSpPr>
          <p:nvPr>
            <p:ph type="ctrTitle"/>
          </p:nvPr>
        </p:nvSpPr>
        <p:spPr>
          <a:xfrm>
            <a:off x="381720" y="1708448"/>
            <a:ext cx="12097344" cy="45719"/>
          </a:xfrm>
        </p:spPr>
        <p:txBody>
          <a:bodyPr/>
          <a:lstStyle/>
          <a:p>
            <a:pPr algn="just"/>
            <a:r>
              <a:rPr lang="tr-TR" sz="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tr-TR" sz="800" b="1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Alt Başlık 17"/>
          <p:cNvSpPr>
            <a:spLocks noGrp="1"/>
          </p:cNvSpPr>
          <p:nvPr>
            <p:ph type="subTitle" idx="1"/>
          </p:nvPr>
        </p:nvSpPr>
        <p:spPr>
          <a:xfrm>
            <a:off x="381720" y="1842671"/>
            <a:ext cx="12097344" cy="7281159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Bütçe Hazırlık-Ödenek İşlemleri-Ödenek Düzenleme </a:t>
            </a: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adımları izlenerek bütçe teklif sayfasına ulaşılmaktadır.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Açılan sayfada, 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Yıl:</a:t>
            </a: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içinde bulunulan yıldan bir sonra ki yıl işaretlenir.(örneğin; 2021 yılında 2022 yılı bütçesi yapıldığından 2022 işaretlenmelidir). 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Aşama: </a:t>
            </a: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 Teklifi, 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Kurumsal: </a:t>
            </a: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Bütçe Teklifi yapan birim 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Ekonomik Kod: </a:t>
            </a: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Harcamanın türüne göre seçilmelidir. (Örneğin 03-Mal ve Hizmet Alım Giderleri/06-Sermaye Giderleri). Sonrasında; Listele denilerek ilk yıl teklif sonraki yıllar tahmin olacak şekilde tavan rakamlarını aşmadan ilgili satırlar doldurulur.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 teklifleri girilirken, ekonomik kod ayrımına göre 03- Mal ve Hizmet Alımları, 05- Cari Transferler ve 06- Sermaye Giderleri bütçe teklif ve açıklamaları birimler tarafından teklif olarak girilirken, 01- Personel Giderleri ve 02-SGK Devlet Primi Giderleri kurum genelinde tarafımızca yapılacaktır. Birimlerimizce ilgili iki gider kaleminin doldurulmaması gerekmektedir.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Tavanı aşan teklifler ve tekliflerle ilgili detaylı </a:t>
            </a:r>
            <a:r>
              <a:rPr lang="tr-TR" sz="2400" dirty="0" err="1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maliyetlendirme</a:t>
            </a: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girişi şu şekilde yapılmaktadır;</a:t>
            </a:r>
          </a:p>
        </p:txBody>
      </p:sp>
    </p:spTree>
    <p:extLst>
      <p:ext uri="{BB962C8B-B14F-4D97-AF65-F5344CB8AC3E}">
        <p14:creationId xmlns:p14="http://schemas.microsoft.com/office/powerpoint/2010/main" val="34004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0" y="0"/>
            <a:ext cx="13004800" cy="9720500"/>
            <a:chOff x="0" y="0"/>
            <a:chExt cx="13004800" cy="9720500"/>
          </a:xfrm>
        </p:grpSpPr>
        <p:cxnSp>
          <p:nvCxnSpPr>
            <p:cNvPr id="4" name="Düz Bağlayıcı 3"/>
            <p:cNvCxnSpPr/>
            <p:nvPr/>
          </p:nvCxnSpPr>
          <p:spPr bwMode="auto">
            <a:xfrm>
              <a:off x="0" y="9169550"/>
              <a:ext cx="13004800" cy="2"/>
            </a:xfrm>
            <a:prstGeom prst="line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Metin kutusu 4"/>
            <p:cNvSpPr txBox="1"/>
            <p:nvPr/>
          </p:nvSpPr>
          <p:spPr>
            <a:xfrm>
              <a:off x="11232320" y="9197280"/>
              <a:ext cx="1750800" cy="523220"/>
            </a:xfrm>
            <a:prstGeom prst="rect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tr-TR" sz="2800" dirty="0">
                  <a:solidFill>
                    <a:srgbClr val="FFFFFF"/>
                  </a:solidFill>
                  <a:latin typeface="Candara" panose="020E0502030303020204" pitchFamily="34" charset="0"/>
                </a:rPr>
                <a:t>iyte.edu.tr</a:t>
              </a:r>
              <a:endParaRPr lang="tr-TR" sz="40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6" name="Grup 5"/>
            <p:cNvGrpSpPr/>
            <p:nvPr/>
          </p:nvGrpSpPr>
          <p:grpSpPr>
            <a:xfrm>
              <a:off x="0" y="0"/>
              <a:ext cx="13004800" cy="1708448"/>
              <a:chOff x="0" y="0"/>
              <a:chExt cx="13004800" cy="1708448"/>
            </a:xfrm>
          </p:grpSpPr>
          <p:sp>
            <p:nvSpPr>
              <p:cNvPr id="9" name="Dikdörtgen 8"/>
              <p:cNvSpPr/>
              <p:nvPr/>
            </p:nvSpPr>
            <p:spPr>
              <a:xfrm>
                <a:off x="0" y="0"/>
                <a:ext cx="13004800" cy="1708448"/>
              </a:xfrm>
              <a:prstGeom prst="rect">
                <a:avLst/>
              </a:prstGeom>
              <a:pattFill prst="pct40">
                <a:fgClr>
                  <a:srgbClr val="9A0E20"/>
                </a:fgClr>
                <a:bgClr>
                  <a:srgbClr val="9A0E20"/>
                </a:bgClr>
              </a:pattFill>
              <a:ln cmpd="dbl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0" name="Resim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88" y="134224"/>
                <a:ext cx="1440000" cy="1440000"/>
              </a:xfrm>
              <a:prstGeom prst="rect">
                <a:avLst/>
              </a:prstGeom>
            </p:spPr>
          </p:pic>
        </p:grpSp>
        <p:sp>
          <p:nvSpPr>
            <p:cNvPr id="7" name="Metin kutusu 6"/>
            <p:cNvSpPr txBox="1"/>
            <p:nvPr/>
          </p:nvSpPr>
          <p:spPr>
            <a:xfrm>
              <a:off x="3172866" y="9169550"/>
              <a:ext cx="665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İ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zmir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Y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üksek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T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eknoloji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E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nstitüsü / </a:t>
              </a:r>
              <a:r>
                <a:rPr lang="tr-TR" sz="1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Türkiye’nin Teknoloji Üssü </a:t>
              </a: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0" y="799473"/>
              <a:ext cx="1294554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endParaRPr lang="tr-TR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81720" y="1708448"/>
            <a:ext cx="12313368" cy="45719"/>
          </a:xfrm>
        </p:spPr>
        <p:txBody>
          <a:bodyPr/>
          <a:lstStyle/>
          <a:p>
            <a:pPr algn="just"/>
            <a:r>
              <a:rPr lang="tr-TR" sz="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tr-TR" sz="800" b="1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Alt Başlık 11"/>
          <p:cNvSpPr>
            <a:spLocks noGrp="1"/>
          </p:cNvSpPr>
          <p:nvPr>
            <p:ph type="subTitle" idx="1"/>
          </p:nvPr>
        </p:nvSpPr>
        <p:spPr>
          <a:xfrm>
            <a:off x="309712" y="1888391"/>
            <a:ext cx="12529392" cy="7253431"/>
          </a:xfrm>
        </p:spPr>
        <p:txBody>
          <a:bodyPr/>
          <a:lstStyle/>
          <a:p>
            <a:pPr lvl="0" algn="just">
              <a:spcAft>
                <a:spcPts val="0"/>
              </a:spcAft>
            </a:pPr>
            <a:endParaRPr lang="tr-TR" sz="2800" dirty="0" smtClean="0">
              <a:solidFill>
                <a:srgbClr val="1432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6" y="1810531"/>
            <a:ext cx="12529392" cy="7066575"/>
          </a:xfrm>
          <a:prstGeom prst="rect">
            <a:avLst/>
          </a:prstGeom>
        </p:spPr>
      </p:pic>
      <p:cxnSp>
        <p:nvCxnSpPr>
          <p:cNvPr id="17" name="Düz Ok Bağlayıcısı 16"/>
          <p:cNvCxnSpPr/>
          <p:nvPr/>
        </p:nvCxnSpPr>
        <p:spPr bwMode="auto">
          <a:xfrm>
            <a:off x="2757984" y="2356520"/>
            <a:ext cx="914400" cy="91440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Düz Ok Bağlayıcısı 18"/>
          <p:cNvCxnSpPr/>
          <p:nvPr/>
        </p:nvCxnSpPr>
        <p:spPr bwMode="auto">
          <a:xfrm>
            <a:off x="1821880" y="2234163"/>
            <a:ext cx="914400" cy="91440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Düz Ok Bağlayıcısı 20"/>
          <p:cNvCxnSpPr/>
          <p:nvPr/>
        </p:nvCxnSpPr>
        <p:spPr bwMode="auto">
          <a:xfrm>
            <a:off x="2736280" y="2572544"/>
            <a:ext cx="914400" cy="91440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  <a:tailEnd type="triangle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Aşağı Ok 21"/>
          <p:cNvSpPr/>
          <p:nvPr/>
        </p:nvSpPr>
        <p:spPr bwMode="auto">
          <a:xfrm rot="5400000">
            <a:off x="2039496" y="2101735"/>
            <a:ext cx="226521" cy="585851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Aşağı Ok 22"/>
          <p:cNvSpPr/>
          <p:nvPr/>
        </p:nvSpPr>
        <p:spPr bwMode="auto">
          <a:xfrm rot="5400000">
            <a:off x="2074152" y="3041237"/>
            <a:ext cx="175512" cy="585224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Aşağı Ok 23"/>
          <p:cNvSpPr/>
          <p:nvPr/>
        </p:nvSpPr>
        <p:spPr bwMode="auto">
          <a:xfrm rot="5400000">
            <a:off x="2044746" y="3554601"/>
            <a:ext cx="216023" cy="534920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Aşağı Ok 24"/>
          <p:cNvSpPr/>
          <p:nvPr/>
        </p:nvSpPr>
        <p:spPr bwMode="auto">
          <a:xfrm rot="5400000">
            <a:off x="7276780" y="2706225"/>
            <a:ext cx="216023" cy="606928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Aşağı Ok 25"/>
          <p:cNvSpPr/>
          <p:nvPr/>
        </p:nvSpPr>
        <p:spPr bwMode="auto">
          <a:xfrm rot="5400000">
            <a:off x="7285481" y="2991406"/>
            <a:ext cx="226045" cy="634355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" name="Aşağı Ok 26"/>
          <p:cNvSpPr/>
          <p:nvPr/>
        </p:nvSpPr>
        <p:spPr bwMode="auto">
          <a:xfrm>
            <a:off x="2304802" y="4114140"/>
            <a:ext cx="281760" cy="432048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Aşağı Ok 10"/>
          <p:cNvSpPr/>
          <p:nvPr/>
        </p:nvSpPr>
        <p:spPr bwMode="auto">
          <a:xfrm rot="5400000">
            <a:off x="12401527" y="3049367"/>
            <a:ext cx="360040" cy="515114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3427"/>
            <a:ext cx="13005353" cy="9717073"/>
            <a:chOff x="0" y="3427"/>
            <a:chExt cx="13005353" cy="9717073"/>
          </a:xfrm>
        </p:grpSpPr>
        <p:cxnSp>
          <p:nvCxnSpPr>
            <p:cNvPr id="3" name="Düz Bağlayıcı 2"/>
            <p:cNvCxnSpPr/>
            <p:nvPr/>
          </p:nvCxnSpPr>
          <p:spPr bwMode="auto">
            <a:xfrm>
              <a:off x="0" y="9169550"/>
              <a:ext cx="13004800" cy="2"/>
            </a:xfrm>
            <a:prstGeom prst="line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Metin kutusu 3"/>
            <p:cNvSpPr txBox="1"/>
            <p:nvPr/>
          </p:nvSpPr>
          <p:spPr>
            <a:xfrm>
              <a:off x="11232320" y="9197280"/>
              <a:ext cx="1750800" cy="523220"/>
            </a:xfrm>
            <a:prstGeom prst="rect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tr-TR" sz="2800" dirty="0">
                  <a:solidFill>
                    <a:srgbClr val="FFFFFF"/>
                  </a:solidFill>
                  <a:latin typeface="Candara" panose="020E0502030303020204" pitchFamily="34" charset="0"/>
                </a:rPr>
                <a:t>iyte.edu.tr</a:t>
              </a:r>
              <a:endParaRPr lang="tr-TR" sz="40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5" name="Grup 4"/>
            <p:cNvGrpSpPr/>
            <p:nvPr/>
          </p:nvGrpSpPr>
          <p:grpSpPr>
            <a:xfrm>
              <a:off x="553" y="3427"/>
              <a:ext cx="13004800" cy="1708448"/>
              <a:chOff x="553" y="3427"/>
              <a:chExt cx="13004800" cy="1708448"/>
            </a:xfrm>
          </p:grpSpPr>
          <p:sp>
            <p:nvSpPr>
              <p:cNvPr id="8" name="Dikdörtgen 7"/>
              <p:cNvSpPr/>
              <p:nvPr/>
            </p:nvSpPr>
            <p:spPr>
              <a:xfrm>
                <a:off x="553" y="3427"/>
                <a:ext cx="13004800" cy="1708448"/>
              </a:xfrm>
              <a:prstGeom prst="rect">
                <a:avLst/>
              </a:prstGeom>
              <a:pattFill prst="pct40">
                <a:fgClr>
                  <a:srgbClr val="9A0E20"/>
                </a:fgClr>
                <a:bgClr>
                  <a:srgbClr val="9A0E20"/>
                </a:bgClr>
              </a:pattFill>
              <a:ln cmpd="dbl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88" y="134224"/>
                <a:ext cx="1440000" cy="1440000"/>
              </a:xfrm>
              <a:prstGeom prst="rect">
                <a:avLst/>
              </a:prstGeom>
            </p:spPr>
          </p:pic>
        </p:grpSp>
        <p:sp>
          <p:nvSpPr>
            <p:cNvPr id="6" name="Metin kutusu 5"/>
            <p:cNvSpPr txBox="1"/>
            <p:nvPr/>
          </p:nvSpPr>
          <p:spPr>
            <a:xfrm>
              <a:off x="3172866" y="9169550"/>
              <a:ext cx="665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İ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zmir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Y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üksek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T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eknoloji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E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nstitüsü / </a:t>
              </a:r>
              <a:r>
                <a:rPr lang="tr-TR" sz="1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Türkiye’nin Teknoloji Üssü </a:t>
              </a: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0" y="124272"/>
              <a:ext cx="12945549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endParaRPr lang="tr-TR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6" name="Unvan 15"/>
          <p:cNvSpPr>
            <a:spLocks noGrp="1"/>
          </p:cNvSpPr>
          <p:nvPr>
            <p:ph type="ctrTitle"/>
          </p:nvPr>
        </p:nvSpPr>
        <p:spPr>
          <a:xfrm>
            <a:off x="309712" y="1711875"/>
            <a:ext cx="12457384" cy="45719"/>
          </a:xfrm>
        </p:spPr>
        <p:txBody>
          <a:bodyPr/>
          <a:lstStyle/>
          <a:p>
            <a:pPr algn="just"/>
            <a:r>
              <a:rPr lang="tr-TR" sz="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tr-TR" sz="800" b="1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273708" y="2788568"/>
            <a:ext cx="12457384" cy="6243331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İlgili sayfaya giriş yapılırken ilk etapta tertipler görülememektedir. Bunun için ekranın en sağında yer alan </a:t>
            </a:r>
            <a:r>
              <a:rPr lang="tr-TR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«Sütun» 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kısmına tıklayarak </a:t>
            </a:r>
            <a:r>
              <a:rPr lang="tr-TR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«tertip» 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butonunu işaretleyip tertiplerin giriş yapılacak ekranda görülmesi ve bu doğrultuda giriş yapılması sağlanmalıdır. Sütun kısmının ekrandan kaybolmasını sağlamak için ilgili bölümü tekrar tıklamak yeterli olacaktır.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>
              <a:solidFill>
                <a:srgbClr val="00206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>
              <a:solidFill>
                <a:srgbClr val="002060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 smtClean="0">
              <a:solidFill>
                <a:srgbClr val="00206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 smtClean="0">
              <a:solidFill>
                <a:srgbClr val="002060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 smtClean="0">
              <a:solidFill>
                <a:srgbClr val="00206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Düz Bağlayıcı 12">
            <a:extLst/>
          </p:cNvPr>
          <p:cNvCxnSpPr/>
          <p:nvPr/>
        </p:nvCxnSpPr>
        <p:spPr bwMode="auto">
          <a:xfrm>
            <a:off x="2" y="9169410"/>
            <a:ext cx="13004800" cy="0"/>
          </a:xfrm>
          <a:prstGeom prst="line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  <a:extLst>
            <a:ext uri="{91240B29-F687-4f45-9708-019B960494DF}"/>
            <a:ext uri="{AF507438-7753-43e0-B8FC-AC1667EBCBE1}"/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>
            <a:extLst/>
          </p:cNvPr>
          <p:cNvSpPr txBox="1"/>
          <p:nvPr/>
        </p:nvSpPr>
        <p:spPr>
          <a:xfrm>
            <a:off x="11008503" y="9196033"/>
            <a:ext cx="1996299" cy="523092"/>
          </a:xfrm>
          <a:prstGeom prst="rect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799" dirty="0">
                <a:solidFill>
                  <a:srgbClr val="FFFFFF"/>
                </a:solidFill>
                <a:cs typeface="Arial" panose="020B0604020202020204" pitchFamily="34" charset="0"/>
              </a:rPr>
              <a:t>iyte.edu.tr</a:t>
            </a:r>
            <a:endParaRPr lang="tr-TR" sz="3999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24579" name="Grup 1"/>
          <p:cNvGrpSpPr>
            <a:grpSpLocks/>
          </p:cNvGrpSpPr>
          <p:nvPr/>
        </p:nvGrpSpPr>
        <p:grpSpPr bwMode="auto">
          <a:xfrm>
            <a:off x="2" y="514"/>
            <a:ext cx="13004800" cy="1708032"/>
            <a:chOff x="0" y="0"/>
            <a:chExt cx="13004800" cy="1708448"/>
          </a:xfrm>
        </p:grpSpPr>
        <p:sp>
          <p:nvSpPr>
            <p:cNvPr id="32" name="Dikdörtgen 31"/>
            <p:cNvSpPr>
              <a:spLocks noChangeArrowheads="1"/>
            </p:cNvSpPr>
            <p:nvPr/>
          </p:nvSpPr>
          <p:spPr bwMode="auto">
            <a:xfrm>
              <a:off x="0" y="0"/>
              <a:ext cx="13004800" cy="17084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tr-TR" sz="5547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24587" name="Resi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8" y="13422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Metin kutusu 17">
            <a:extLst/>
          </p:cNvPr>
          <p:cNvSpPr txBox="1"/>
          <p:nvPr/>
        </p:nvSpPr>
        <p:spPr>
          <a:xfrm>
            <a:off x="2679042" y="9169409"/>
            <a:ext cx="7373619" cy="523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799" b="1" dirty="0">
                <a:solidFill>
                  <a:srgbClr val="9A0E20"/>
                </a:solidFill>
                <a:cs typeface="Arial" panose="020B0604020202020204" pitchFamily="34" charset="0"/>
              </a:rPr>
              <a:t>İ</a:t>
            </a:r>
            <a:r>
              <a:rPr lang="tr-TR" sz="2401" dirty="0">
                <a:solidFill>
                  <a:srgbClr val="9A0E20"/>
                </a:solidFill>
                <a:cs typeface="Arial" panose="020B0604020202020204" pitchFamily="34" charset="0"/>
              </a:rPr>
              <a:t>zmir </a:t>
            </a:r>
            <a:r>
              <a:rPr lang="tr-TR" sz="2799" b="1" dirty="0">
                <a:solidFill>
                  <a:srgbClr val="9A0E20"/>
                </a:solidFill>
                <a:cs typeface="Arial" panose="020B0604020202020204" pitchFamily="34" charset="0"/>
              </a:rPr>
              <a:t>Y</a:t>
            </a:r>
            <a:r>
              <a:rPr lang="tr-TR" sz="2401" dirty="0">
                <a:solidFill>
                  <a:srgbClr val="9A0E20"/>
                </a:solidFill>
                <a:cs typeface="Arial" panose="020B0604020202020204" pitchFamily="34" charset="0"/>
              </a:rPr>
              <a:t>üksek </a:t>
            </a:r>
            <a:r>
              <a:rPr lang="tr-TR" sz="2799" b="1" dirty="0">
                <a:solidFill>
                  <a:srgbClr val="9A0E20"/>
                </a:solidFill>
                <a:cs typeface="Arial" panose="020B0604020202020204" pitchFamily="34" charset="0"/>
              </a:rPr>
              <a:t>T</a:t>
            </a:r>
            <a:r>
              <a:rPr lang="tr-TR" sz="2401" dirty="0">
                <a:solidFill>
                  <a:srgbClr val="9A0E20"/>
                </a:solidFill>
                <a:cs typeface="Arial" panose="020B0604020202020204" pitchFamily="34" charset="0"/>
              </a:rPr>
              <a:t>eknoloji </a:t>
            </a:r>
            <a:r>
              <a:rPr lang="tr-TR" sz="2799" b="1" dirty="0">
                <a:solidFill>
                  <a:srgbClr val="9A0E20"/>
                </a:solidFill>
                <a:cs typeface="Arial" panose="020B0604020202020204" pitchFamily="34" charset="0"/>
              </a:rPr>
              <a:t>E</a:t>
            </a:r>
            <a:r>
              <a:rPr lang="tr-TR" sz="2401" dirty="0">
                <a:solidFill>
                  <a:srgbClr val="9A0E20"/>
                </a:solidFill>
                <a:cs typeface="Arial" panose="020B0604020202020204" pitchFamily="34" charset="0"/>
              </a:rPr>
              <a:t>nstitüsü / </a:t>
            </a:r>
            <a:r>
              <a:rPr lang="tr-TR" sz="1399" dirty="0">
                <a:solidFill>
                  <a:srgbClr val="9A0E20"/>
                </a:solidFill>
                <a:cs typeface="Arial" panose="020B0604020202020204" pitchFamily="34" charset="0"/>
              </a:rPr>
              <a:t>Türkiye’nin Teknoloji Üssü </a:t>
            </a:r>
          </a:p>
        </p:txBody>
      </p:sp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237704" y="1842737"/>
            <a:ext cx="12313368" cy="297759"/>
          </a:xfrm>
        </p:spPr>
        <p:txBody>
          <a:bodyPr/>
          <a:lstStyle/>
          <a:p>
            <a:r>
              <a:rPr lang="tr-TR" dirty="0" smtClean="0"/>
              <a:t>,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31" y="1890365"/>
            <a:ext cx="11161240" cy="7124700"/>
          </a:xfrm>
          <a:prstGeom prst="rect">
            <a:avLst/>
          </a:prstGeom>
        </p:spPr>
      </p:pic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237704" y="1708545"/>
            <a:ext cx="12313368" cy="7487488"/>
          </a:xfrm>
        </p:spPr>
        <p:txBody>
          <a:bodyPr/>
          <a:lstStyle/>
          <a:p>
            <a:pPr lvl="0" algn="just">
              <a:spcAft>
                <a:spcPts val="0"/>
              </a:spcAft>
            </a:pPr>
            <a:r>
              <a:rPr lang="tr-TR" sz="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Sağ Ok 5"/>
          <p:cNvSpPr/>
          <p:nvPr/>
        </p:nvSpPr>
        <p:spPr bwMode="auto">
          <a:xfrm>
            <a:off x="10052661" y="7325072"/>
            <a:ext cx="596499" cy="216024"/>
          </a:xfrm>
          <a:prstGeom prst="right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45560"/>
      </p:ext>
    </p:extLst>
  </p:cSld>
  <p:clrMapOvr>
    <a:masterClrMapping/>
  </p:clrMapOvr>
  <p:transition spd="med" advClick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3206" y="0"/>
            <a:ext cx="13004800" cy="9720500"/>
            <a:chOff x="0" y="0"/>
            <a:chExt cx="13004800" cy="9720500"/>
          </a:xfrm>
        </p:grpSpPr>
        <p:cxnSp>
          <p:nvCxnSpPr>
            <p:cNvPr id="3" name="Düz Bağlayıcı 2"/>
            <p:cNvCxnSpPr/>
            <p:nvPr/>
          </p:nvCxnSpPr>
          <p:spPr bwMode="auto">
            <a:xfrm>
              <a:off x="0" y="9169550"/>
              <a:ext cx="13004800" cy="2"/>
            </a:xfrm>
            <a:prstGeom prst="line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Metin kutusu 3"/>
            <p:cNvSpPr txBox="1"/>
            <p:nvPr/>
          </p:nvSpPr>
          <p:spPr>
            <a:xfrm>
              <a:off x="11232320" y="9197280"/>
              <a:ext cx="1750800" cy="523220"/>
            </a:xfrm>
            <a:prstGeom prst="rect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tr-TR" sz="2800" dirty="0">
                  <a:solidFill>
                    <a:srgbClr val="FFFFFF"/>
                  </a:solidFill>
                  <a:latin typeface="Candara" panose="020E0502030303020204" pitchFamily="34" charset="0"/>
                </a:rPr>
                <a:t>iyte.edu.tr</a:t>
              </a:r>
              <a:endParaRPr lang="tr-TR" sz="40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5" name="Grup 4"/>
            <p:cNvGrpSpPr/>
            <p:nvPr/>
          </p:nvGrpSpPr>
          <p:grpSpPr>
            <a:xfrm>
              <a:off x="0" y="0"/>
              <a:ext cx="13004800" cy="1708448"/>
              <a:chOff x="0" y="0"/>
              <a:chExt cx="13004800" cy="1708448"/>
            </a:xfrm>
          </p:grpSpPr>
          <p:sp>
            <p:nvSpPr>
              <p:cNvPr id="8" name="Dikdörtgen 7"/>
              <p:cNvSpPr/>
              <p:nvPr/>
            </p:nvSpPr>
            <p:spPr>
              <a:xfrm>
                <a:off x="0" y="0"/>
                <a:ext cx="13004800" cy="1708448"/>
              </a:xfrm>
              <a:prstGeom prst="rect">
                <a:avLst/>
              </a:prstGeom>
              <a:pattFill prst="pct40">
                <a:fgClr>
                  <a:srgbClr val="9A0E20"/>
                </a:fgClr>
                <a:bgClr>
                  <a:srgbClr val="9A0E20"/>
                </a:bgClr>
              </a:pattFill>
              <a:ln cmpd="dbl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88" y="134224"/>
                <a:ext cx="1440000" cy="1440000"/>
              </a:xfrm>
              <a:prstGeom prst="rect">
                <a:avLst/>
              </a:prstGeom>
            </p:spPr>
          </p:pic>
        </p:grpSp>
        <p:sp>
          <p:nvSpPr>
            <p:cNvPr id="6" name="Metin kutusu 5"/>
            <p:cNvSpPr txBox="1"/>
            <p:nvPr/>
          </p:nvSpPr>
          <p:spPr>
            <a:xfrm>
              <a:off x="3172866" y="9169550"/>
              <a:ext cx="665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İ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zmir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Y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üksek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T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eknoloji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E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nstitüsü / </a:t>
              </a:r>
              <a:r>
                <a:rPr lang="tr-TR" sz="1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Türkiye’nin Teknoloji Üssü </a:t>
              </a: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0" y="799473"/>
              <a:ext cx="1294554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endParaRPr lang="tr-TR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6" name="Unvan 15"/>
          <p:cNvSpPr>
            <a:spLocks noGrp="1"/>
          </p:cNvSpPr>
          <p:nvPr>
            <p:ph type="ctrTitle"/>
          </p:nvPr>
        </p:nvSpPr>
        <p:spPr>
          <a:xfrm>
            <a:off x="376143" y="1568914"/>
            <a:ext cx="12097344" cy="58553"/>
          </a:xfrm>
        </p:spPr>
        <p:txBody>
          <a:bodyPr/>
          <a:lstStyle/>
          <a:p>
            <a:pPr algn="just"/>
            <a:r>
              <a:rPr lang="tr-TR" sz="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,</a:t>
            </a:r>
            <a:endParaRPr lang="tr-TR" sz="800" b="1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Alt Başlık 17"/>
          <p:cNvSpPr>
            <a:spLocks noGrp="1"/>
          </p:cNvSpPr>
          <p:nvPr>
            <p:ph type="subTitle" idx="1"/>
          </p:nvPr>
        </p:nvSpPr>
        <p:spPr>
          <a:xfrm>
            <a:off x="237704" y="1842672"/>
            <a:ext cx="12385376" cy="6994567"/>
          </a:xfrm>
        </p:spPr>
        <p:txBody>
          <a:bodyPr/>
          <a:lstStyle/>
          <a:p>
            <a:pPr algn="just">
              <a:spcAft>
                <a:spcPts val="0"/>
              </a:spcAft>
            </a:pPr>
            <a:endParaRPr lang="tr-TR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>
              <a:solidFill>
                <a:srgbClr val="00206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" y="1901225"/>
            <a:ext cx="12246937" cy="6686554"/>
          </a:xfrm>
          <a:prstGeom prst="rect">
            <a:avLst/>
          </a:prstGeom>
        </p:spPr>
      </p:pic>
      <p:sp>
        <p:nvSpPr>
          <p:cNvPr id="11" name="Aşağı Ok 10"/>
          <p:cNvSpPr/>
          <p:nvPr/>
        </p:nvSpPr>
        <p:spPr bwMode="auto">
          <a:xfrm rot="5400000">
            <a:off x="7618524" y="3372258"/>
            <a:ext cx="329176" cy="648652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Aşağı Ok 11"/>
          <p:cNvSpPr/>
          <p:nvPr/>
        </p:nvSpPr>
        <p:spPr bwMode="auto">
          <a:xfrm rot="5400000">
            <a:off x="7632229" y="3754841"/>
            <a:ext cx="301766" cy="648652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Aşağı Ok 12"/>
          <p:cNvSpPr/>
          <p:nvPr/>
        </p:nvSpPr>
        <p:spPr bwMode="auto">
          <a:xfrm rot="5400000">
            <a:off x="11755111" y="3716133"/>
            <a:ext cx="281600" cy="705902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Aşağı Ok 13"/>
          <p:cNvSpPr/>
          <p:nvPr/>
        </p:nvSpPr>
        <p:spPr bwMode="auto">
          <a:xfrm>
            <a:off x="2541960" y="5165819"/>
            <a:ext cx="288032" cy="546360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Aşağı Ok 14"/>
          <p:cNvSpPr/>
          <p:nvPr/>
        </p:nvSpPr>
        <p:spPr bwMode="auto">
          <a:xfrm>
            <a:off x="8230592" y="7469088"/>
            <a:ext cx="339178" cy="666867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3004800" cy="9720500"/>
            <a:chOff x="0" y="0"/>
            <a:chExt cx="13004800" cy="9720500"/>
          </a:xfrm>
        </p:grpSpPr>
        <p:cxnSp>
          <p:nvCxnSpPr>
            <p:cNvPr id="3" name="Düz Bağlayıcı 2"/>
            <p:cNvCxnSpPr/>
            <p:nvPr/>
          </p:nvCxnSpPr>
          <p:spPr bwMode="auto">
            <a:xfrm>
              <a:off x="0" y="9169550"/>
              <a:ext cx="13004800" cy="2"/>
            </a:xfrm>
            <a:prstGeom prst="line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Metin kutusu 3"/>
            <p:cNvSpPr txBox="1"/>
            <p:nvPr/>
          </p:nvSpPr>
          <p:spPr>
            <a:xfrm>
              <a:off x="11232320" y="9197280"/>
              <a:ext cx="1750800" cy="523220"/>
            </a:xfrm>
            <a:prstGeom prst="rect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tr-TR" sz="2800" dirty="0">
                  <a:solidFill>
                    <a:srgbClr val="FFFFFF"/>
                  </a:solidFill>
                  <a:latin typeface="Candara" panose="020E0502030303020204" pitchFamily="34" charset="0"/>
                </a:rPr>
                <a:t>iyte.edu.tr</a:t>
              </a:r>
              <a:endParaRPr lang="tr-TR" sz="40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5" name="Grup 4"/>
            <p:cNvGrpSpPr/>
            <p:nvPr/>
          </p:nvGrpSpPr>
          <p:grpSpPr>
            <a:xfrm>
              <a:off x="0" y="0"/>
              <a:ext cx="13004800" cy="1708448"/>
              <a:chOff x="0" y="0"/>
              <a:chExt cx="13004800" cy="1708448"/>
            </a:xfrm>
          </p:grpSpPr>
          <p:sp>
            <p:nvSpPr>
              <p:cNvPr id="8" name="Dikdörtgen 7"/>
              <p:cNvSpPr/>
              <p:nvPr/>
            </p:nvSpPr>
            <p:spPr>
              <a:xfrm>
                <a:off x="0" y="0"/>
                <a:ext cx="13004800" cy="1708448"/>
              </a:xfrm>
              <a:prstGeom prst="rect">
                <a:avLst/>
              </a:prstGeom>
              <a:pattFill prst="pct40">
                <a:fgClr>
                  <a:srgbClr val="9A0E20"/>
                </a:fgClr>
                <a:bgClr>
                  <a:srgbClr val="9A0E20"/>
                </a:bgClr>
              </a:pattFill>
              <a:ln cmpd="dbl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88" y="134224"/>
                <a:ext cx="1440000" cy="1440000"/>
              </a:xfrm>
              <a:prstGeom prst="rect">
                <a:avLst/>
              </a:prstGeom>
            </p:spPr>
          </p:pic>
        </p:grpSp>
        <p:sp>
          <p:nvSpPr>
            <p:cNvPr id="6" name="Metin kutusu 5"/>
            <p:cNvSpPr txBox="1"/>
            <p:nvPr/>
          </p:nvSpPr>
          <p:spPr>
            <a:xfrm>
              <a:off x="3172866" y="9169550"/>
              <a:ext cx="665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İ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zmir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Y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üksek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T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eknoloji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E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nstitüsü / </a:t>
              </a:r>
              <a:r>
                <a:rPr lang="tr-TR" sz="1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Türkiye’nin Teknoloji Üssü </a:t>
              </a: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0" y="799473"/>
              <a:ext cx="1294554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endParaRPr lang="tr-TR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6" name="Unvan 15"/>
          <p:cNvSpPr>
            <a:spLocks noGrp="1"/>
          </p:cNvSpPr>
          <p:nvPr>
            <p:ph type="ctrTitle"/>
          </p:nvPr>
        </p:nvSpPr>
        <p:spPr>
          <a:xfrm flipV="1">
            <a:off x="381720" y="1736176"/>
            <a:ext cx="12097344" cy="106496"/>
          </a:xfrm>
        </p:spPr>
        <p:txBody>
          <a:bodyPr/>
          <a:lstStyle/>
          <a:p>
            <a:pPr algn="just"/>
            <a:r>
              <a:rPr lang="tr-TR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</a:t>
            </a:r>
            <a:endParaRPr lang="tr-TR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4" y="2032965"/>
            <a:ext cx="12064527" cy="6641708"/>
          </a:xfrm>
          <a:prstGeom prst="rect">
            <a:avLst/>
          </a:prstGeom>
        </p:spPr>
      </p:pic>
      <p:sp>
        <p:nvSpPr>
          <p:cNvPr id="18" name="Alt Başlık 17"/>
          <p:cNvSpPr>
            <a:spLocks noGrp="1"/>
          </p:cNvSpPr>
          <p:nvPr>
            <p:ph type="subTitle" idx="1"/>
          </p:nvPr>
        </p:nvSpPr>
        <p:spPr>
          <a:xfrm>
            <a:off x="237704" y="1870400"/>
            <a:ext cx="12457384" cy="6966839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şağı Ok 12"/>
          <p:cNvSpPr/>
          <p:nvPr/>
        </p:nvSpPr>
        <p:spPr bwMode="auto">
          <a:xfrm>
            <a:off x="8625139" y="3940696"/>
            <a:ext cx="354481" cy="775610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Aşağı Ok 13"/>
          <p:cNvSpPr/>
          <p:nvPr/>
        </p:nvSpPr>
        <p:spPr bwMode="auto">
          <a:xfrm rot="5400000">
            <a:off x="4126136" y="6532984"/>
            <a:ext cx="360040" cy="792088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Aşağı Ok 14"/>
          <p:cNvSpPr/>
          <p:nvPr/>
        </p:nvSpPr>
        <p:spPr bwMode="auto">
          <a:xfrm rot="5400000">
            <a:off x="8410612" y="7001036"/>
            <a:ext cx="360040" cy="864096"/>
          </a:xfrm>
          <a:prstGeom prst="down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3427"/>
            <a:ext cx="13005353" cy="9717073"/>
            <a:chOff x="0" y="3427"/>
            <a:chExt cx="13005353" cy="9717073"/>
          </a:xfrm>
        </p:grpSpPr>
        <p:cxnSp>
          <p:nvCxnSpPr>
            <p:cNvPr id="3" name="Düz Bağlayıcı 2"/>
            <p:cNvCxnSpPr/>
            <p:nvPr/>
          </p:nvCxnSpPr>
          <p:spPr bwMode="auto">
            <a:xfrm>
              <a:off x="0" y="9169550"/>
              <a:ext cx="13004800" cy="2"/>
            </a:xfrm>
            <a:prstGeom prst="line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Metin kutusu 3"/>
            <p:cNvSpPr txBox="1"/>
            <p:nvPr/>
          </p:nvSpPr>
          <p:spPr>
            <a:xfrm>
              <a:off x="11232320" y="9197280"/>
              <a:ext cx="1750800" cy="523220"/>
            </a:xfrm>
            <a:prstGeom prst="rect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tr-TR" sz="2800" dirty="0">
                  <a:solidFill>
                    <a:srgbClr val="FFFFFF"/>
                  </a:solidFill>
                  <a:latin typeface="Candara" panose="020E0502030303020204" pitchFamily="34" charset="0"/>
                </a:rPr>
                <a:t>iyte.edu.tr</a:t>
              </a:r>
              <a:endParaRPr lang="tr-TR" sz="40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5" name="Grup 4"/>
            <p:cNvGrpSpPr/>
            <p:nvPr/>
          </p:nvGrpSpPr>
          <p:grpSpPr>
            <a:xfrm>
              <a:off x="553" y="3427"/>
              <a:ext cx="13004800" cy="1708448"/>
              <a:chOff x="553" y="3427"/>
              <a:chExt cx="13004800" cy="1708448"/>
            </a:xfrm>
          </p:grpSpPr>
          <p:sp>
            <p:nvSpPr>
              <p:cNvPr id="8" name="Dikdörtgen 7"/>
              <p:cNvSpPr/>
              <p:nvPr/>
            </p:nvSpPr>
            <p:spPr>
              <a:xfrm>
                <a:off x="553" y="3427"/>
                <a:ext cx="13004800" cy="1708448"/>
              </a:xfrm>
              <a:prstGeom prst="rect">
                <a:avLst/>
              </a:prstGeom>
              <a:pattFill prst="pct40">
                <a:fgClr>
                  <a:srgbClr val="9A0E20"/>
                </a:fgClr>
                <a:bgClr>
                  <a:srgbClr val="9A0E20"/>
                </a:bgClr>
              </a:pattFill>
              <a:ln cmpd="dbl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88" y="134224"/>
                <a:ext cx="1440000" cy="1440000"/>
              </a:xfrm>
              <a:prstGeom prst="rect">
                <a:avLst/>
              </a:prstGeom>
            </p:spPr>
          </p:pic>
        </p:grpSp>
        <p:sp>
          <p:nvSpPr>
            <p:cNvPr id="6" name="Metin kutusu 5"/>
            <p:cNvSpPr txBox="1"/>
            <p:nvPr/>
          </p:nvSpPr>
          <p:spPr>
            <a:xfrm>
              <a:off x="3172866" y="9169550"/>
              <a:ext cx="665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İ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zmir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Y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üksek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T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eknoloji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E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nstitüsü / </a:t>
              </a:r>
              <a:r>
                <a:rPr lang="tr-TR" sz="1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Türkiye’nin Teknoloji Üssü </a:t>
              </a: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0" y="124272"/>
              <a:ext cx="12945549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endParaRPr lang="tr-TR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6" name="Unvan 15"/>
          <p:cNvSpPr>
            <a:spLocks noGrp="1"/>
          </p:cNvSpPr>
          <p:nvPr>
            <p:ph type="ctrTitle"/>
          </p:nvPr>
        </p:nvSpPr>
        <p:spPr>
          <a:xfrm>
            <a:off x="309712" y="1601953"/>
            <a:ext cx="12457384" cy="137650"/>
          </a:xfrm>
        </p:spPr>
        <p:txBody>
          <a:bodyPr/>
          <a:lstStyle/>
          <a:p>
            <a:pPr algn="just"/>
            <a:r>
              <a:rPr lang="tr-TR" sz="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tr-TR" sz="800" b="1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273708" y="1996480"/>
            <a:ext cx="12457384" cy="7035419"/>
          </a:xfrm>
        </p:spPr>
        <p:txBody>
          <a:bodyPr/>
          <a:lstStyle/>
          <a:p>
            <a:pPr algn="just">
              <a:spcAft>
                <a:spcPts val="0"/>
              </a:spcAft>
            </a:pPr>
            <a:endParaRPr lang="tr-TR" sz="2800" dirty="0">
              <a:solidFill>
                <a:srgbClr val="002060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Yukarıda ki adımlar olan </a:t>
            </a:r>
            <a:r>
              <a:rPr lang="tr-TR" sz="3200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ıllara sari birim </a:t>
            </a:r>
            <a:r>
              <a:rPr lang="tr-TR" sz="3200" dirty="0">
                <a:solidFill>
                  <a:srgbClr val="002060"/>
                </a:solidFill>
                <a:latin typeface="Calibri" panose="020F0502020204030204" pitchFamily="34" charset="0"/>
              </a:rPr>
              <a:t>b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ütçe </a:t>
            </a:r>
            <a:r>
              <a:rPr lang="tr-TR" sz="3200" dirty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eklif rakamları, tavanı </a:t>
            </a:r>
            <a:r>
              <a:rPr lang="tr-TR" sz="3200" dirty="0">
                <a:solidFill>
                  <a:srgbClr val="002060"/>
                </a:solidFill>
                <a:latin typeface="Calibri" panose="020F0502020204030204" pitchFamily="34" charset="0"/>
              </a:rPr>
              <a:t>a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şan </a:t>
            </a:r>
            <a:r>
              <a:rPr lang="tr-TR" sz="3200" dirty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utar ve </a:t>
            </a:r>
            <a:r>
              <a:rPr lang="tr-TR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maliyetlendirmeye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yönelik açıklamalar girildikten sonra </a:t>
            </a:r>
            <a:r>
              <a:rPr lang="tr-TR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«KAYDET» </a:t>
            </a: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butonu tıklanarak süreç tamamlanmaktadır.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Bütçe teklif süreci sırasında tarafımızca bildirilen giriş tarihleri sonrasında teklif rakam ve açıklamalarında herhangi bir değişiklik yapılmaması sürecin sağlıklı ilerlemesi adına önem teşkil edecektir.</a:t>
            </a:r>
            <a:endParaRPr lang="tr-TR" sz="3200" dirty="0">
              <a:latin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>
              <a:solidFill>
                <a:srgbClr val="00206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13004800" cy="9720500"/>
            <a:chOff x="0" y="0"/>
            <a:chExt cx="13004800" cy="9720500"/>
          </a:xfrm>
        </p:grpSpPr>
        <p:cxnSp>
          <p:nvCxnSpPr>
            <p:cNvPr id="3" name="Düz Bağlayıcı 2"/>
            <p:cNvCxnSpPr/>
            <p:nvPr/>
          </p:nvCxnSpPr>
          <p:spPr bwMode="auto">
            <a:xfrm>
              <a:off x="0" y="9169550"/>
              <a:ext cx="13004800" cy="2"/>
            </a:xfrm>
            <a:prstGeom prst="line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Metin kutusu 3"/>
            <p:cNvSpPr txBox="1"/>
            <p:nvPr/>
          </p:nvSpPr>
          <p:spPr>
            <a:xfrm>
              <a:off x="11232320" y="9197280"/>
              <a:ext cx="1750800" cy="523220"/>
            </a:xfrm>
            <a:prstGeom prst="rect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tr-TR" sz="2800" dirty="0">
                  <a:solidFill>
                    <a:srgbClr val="FFFFFF"/>
                  </a:solidFill>
                  <a:latin typeface="Candara" panose="020E0502030303020204" pitchFamily="34" charset="0"/>
                </a:rPr>
                <a:t>iyte.edu.tr</a:t>
              </a:r>
              <a:endParaRPr lang="tr-TR" sz="40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5" name="Grup 4"/>
            <p:cNvGrpSpPr/>
            <p:nvPr/>
          </p:nvGrpSpPr>
          <p:grpSpPr>
            <a:xfrm>
              <a:off x="0" y="0"/>
              <a:ext cx="13004800" cy="1708448"/>
              <a:chOff x="0" y="0"/>
              <a:chExt cx="13004800" cy="1708448"/>
            </a:xfrm>
          </p:grpSpPr>
          <p:sp>
            <p:nvSpPr>
              <p:cNvPr id="8" name="Dikdörtgen 7"/>
              <p:cNvSpPr/>
              <p:nvPr/>
            </p:nvSpPr>
            <p:spPr>
              <a:xfrm>
                <a:off x="0" y="0"/>
                <a:ext cx="13004800" cy="1708448"/>
              </a:xfrm>
              <a:prstGeom prst="rect">
                <a:avLst/>
              </a:prstGeom>
              <a:pattFill prst="pct40">
                <a:fgClr>
                  <a:srgbClr val="9A0E20"/>
                </a:fgClr>
                <a:bgClr>
                  <a:srgbClr val="9A0E20"/>
                </a:bgClr>
              </a:pattFill>
              <a:ln cmpd="dbl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88" y="134224"/>
                <a:ext cx="1440000" cy="1440000"/>
              </a:xfrm>
              <a:prstGeom prst="rect">
                <a:avLst/>
              </a:prstGeom>
            </p:spPr>
          </p:pic>
        </p:grpSp>
        <p:sp>
          <p:nvSpPr>
            <p:cNvPr id="6" name="Metin kutusu 5"/>
            <p:cNvSpPr txBox="1"/>
            <p:nvPr/>
          </p:nvSpPr>
          <p:spPr>
            <a:xfrm>
              <a:off x="3172866" y="9169550"/>
              <a:ext cx="665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İ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zmir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Y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üksek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T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eknoloji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E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nstitüsü / </a:t>
              </a:r>
              <a:r>
                <a:rPr lang="tr-TR" sz="1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Türkiye’nin Teknoloji Üssü </a:t>
              </a: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0" y="799473"/>
              <a:ext cx="1294554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endParaRPr lang="tr-TR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6" name="Unvan 15"/>
          <p:cNvSpPr>
            <a:spLocks noGrp="1"/>
          </p:cNvSpPr>
          <p:nvPr>
            <p:ph type="ctrTitle"/>
          </p:nvPr>
        </p:nvSpPr>
        <p:spPr>
          <a:xfrm>
            <a:off x="381720" y="1708448"/>
            <a:ext cx="12097344" cy="936104"/>
          </a:xfrm>
        </p:spPr>
        <p:txBody>
          <a:bodyPr/>
          <a:lstStyle/>
          <a:p>
            <a:r>
              <a:rPr lang="tr-TR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Yıl İçerisinde Ödenek Durum Kontrolü</a:t>
            </a:r>
            <a:endParaRPr lang="tr-TR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Alt Başlık 17"/>
          <p:cNvSpPr>
            <a:spLocks noGrp="1"/>
          </p:cNvSpPr>
          <p:nvPr>
            <p:ph type="subTitle" idx="1"/>
          </p:nvPr>
        </p:nvSpPr>
        <p:spPr>
          <a:xfrm>
            <a:off x="381720" y="2672280"/>
            <a:ext cx="12097344" cy="6164959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Bütçe süreci tamamlandıktan sonra ilgili yıl ocak ayı itibarıyla TBMM’nin çıkarttığı bütçe kanunuyla birim ödenekleri kesinleşir. 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 içerisinde mevcut ödenek durumu program bütçe sistemi üzerinden 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Bütçe Uygulama-Kurum İşlemleri-Gelir Gider Durum Listesi/Masraf Cetveli </a:t>
            </a: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adımları takip edilerek kontrol edilebilir.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1432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İlgili sayfa üzerinden biriminiz ödeneklerinin kesintili başlangıç ödeneği (KBÖ), eklenen/düşülen, harcanan ve kalan ödenek tutarları gibi bilgilere ulaşılabilmektedir.</a:t>
            </a:r>
            <a:endParaRPr lang="tr-TR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Düz Bağlayıcı 12"/>
          <p:cNvCxnSpPr/>
          <p:nvPr/>
        </p:nvCxnSpPr>
        <p:spPr bwMode="auto">
          <a:xfrm>
            <a:off x="0" y="9169550"/>
            <a:ext cx="13004800" cy="2"/>
          </a:xfrm>
          <a:prstGeom prst="line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11232320" y="9197280"/>
            <a:ext cx="1750800" cy="523220"/>
          </a:xfrm>
          <a:prstGeom prst="rect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FFFF"/>
                </a:solidFill>
                <a:latin typeface="Candara" panose="020E0502030303020204" pitchFamily="34" charset="0"/>
              </a:rPr>
              <a:t>iyte.edu.tr</a:t>
            </a:r>
            <a:endParaRPr lang="tr-TR" sz="40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0" y="0"/>
            <a:ext cx="13004800" cy="1708448"/>
            <a:chOff x="0" y="0"/>
            <a:chExt cx="13004800" cy="1708448"/>
          </a:xfrm>
        </p:grpSpPr>
        <p:sp>
          <p:nvSpPr>
            <p:cNvPr id="32" name="Dikdörtgen 31"/>
            <p:cNvSpPr/>
            <p:nvPr/>
          </p:nvSpPr>
          <p:spPr>
            <a:xfrm>
              <a:off x="0" y="0"/>
              <a:ext cx="13004800" cy="1708448"/>
            </a:xfrm>
            <a:prstGeom prst="rect">
              <a:avLst/>
            </a:prstGeom>
            <a:pattFill prst="pct40">
              <a:fgClr>
                <a:srgbClr val="9A0E20"/>
              </a:fgClr>
              <a:bgClr>
                <a:srgbClr val="9A0E20"/>
              </a:bgClr>
            </a:pattFill>
            <a:ln cmpd="dbl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88" y="134224"/>
              <a:ext cx="1440000" cy="1440000"/>
            </a:xfrm>
            <a:prstGeom prst="rect">
              <a:avLst/>
            </a:prstGeom>
          </p:spPr>
        </p:pic>
      </p:grpSp>
      <p:sp>
        <p:nvSpPr>
          <p:cNvPr id="18" name="Metin kutusu 17"/>
          <p:cNvSpPr txBox="1"/>
          <p:nvPr/>
        </p:nvSpPr>
        <p:spPr>
          <a:xfrm>
            <a:off x="3172866" y="9169550"/>
            <a:ext cx="665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İ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zmir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Y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üksek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T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eknoloji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E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nstitüsü / </a:t>
            </a:r>
            <a:r>
              <a:rPr lang="tr-TR" sz="1400" dirty="0">
                <a:solidFill>
                  <a:srgbClr val="9A0E20"/>
                </a:solidFill>
                <a:latin typeface="Candara" panose="020E0502030303020204" pitchFamily="34" charset="0"/>
              </a:rPr>
              <a:t>Türkiye’nin Teknoloji Üssü </a:t>
            </a:r>
          </a:p>
        </p:txBody>
      </p:sp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573729" y="1708448"/>
            <a:ext cx="12169352" cy="45719"/>
          </a:xfrm>
        </p:spPr>
        <p:txBody>
          <a:bodyPr/>
          <a:lstStyle/>
          <a:p>
            <a:pPr algn="l"/>
            <a:r>
              <a:rPr lang="tr-TR" sz="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tr-TR" sz="800" b="1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309712" y="1842672"/>
            <a:ext cx="12457384" cy="7299149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 smtClean="0">
              <a:solidFill>
                <a:srgbClr val="002060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 smtClean="0">
              <a:solidFill>
                <a:srgbClr val="00206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>
              <a:solidFill>
                <a:srgbClr val="002060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29" y="1888390"/>
            <a:ext cx="12169352" cy="6948850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 bwMode="auto">
          <a:xfrm rot="5400000">
            <a:off x="7333934" y="2749122"/>
            <a:ext cx="323450" cy="690375"/>
          </a:xfrm>
          <a:prstGeom prst="downArrow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Aşağı Ok 8"/>
          <p:cNvSpPr/>
          <p:nvPr/>
        </p:nvSpPr>
        <p:spPr bwMode="auto">
          <a:xfrm rot="5400000">
            <a:off x="7325351" y="3114388"/>
            <a:ext cx="340616" cy="762384"/>
          </a:xfrm>
          <a:prstGeom prst="downArrow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Aşağı Ok 9"/>
          <p:cNvSpPr/>
          <p:nvPr/>
        </p:nvSpPr>
        <p:spPr bwMode="auto">
          <a:xfrm rot="5400000">
            <a:off x="8791804" y="3464716"/>
            <a:ext cx="360040" cy="762384"/>
          </a:xfrm>
          <a:prstGeom prst="downArrow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“Araştırma görevlileri, yükseköğretim kurumlarında yapılan araştırma, inceleme ve deneylerde yardımcı olan ve yetkili organlarca verilen ilgili diğer görevleri yapan öğretim yardımcılarıdır.”"/>
          <p:cNvSpPr txBox="1">
            <a:spLocks noGrp="1"/>
          </p:cNvSpPr>
          <p:nvPr>
            <p:ph type="body" idx="14"/>
          </p:nvPr>
        </p:nvSpPr>
        <p:spPr>
          <a:xfrm>
            <a:off x="1270000" y="3195391"/>
            <a:ext cx="11137056" cy="2862322"/>
          </a:xfrm>
        </p:spPr>
        <p:txBody>
          <a:bodyPr/>
          <a:lstStyle/>
          <a:p>
            <a:r>
              <a:rPr lang="tr-TR" altLang="ja-JP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STRATEJİ GELİŞTİRME DAİRE BAŞKANLIĞI</a:t>
            </a:r>
          </a:p>
          <a:p>
            <a:r>
              <a:rPr lang="tr-TR" altLang="ja-JP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Performans Esaslı Program Bütçeye Geçiş Süreci </a:t>
            </a:r>
            <a:r>
              <a:rPr lang="tr-TR" altLang="ja-JP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İle Yapılan Değişiklikler ve </a:t>
            </a:r>
            <a:r>
              <a:rPr lang="tr-TR" altLang="ja-JP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Bütçe Sistem Kullanımı</a:t>
            </a:r>
            <a:endParaRPr lang="en-US" altLang="ja-JP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 1"/>
          <p:cNvGrpSpPr/>
          <p:nvPr/>
        </p:nvGrpSpPr>
        <p:grpSpPr>
          <a:xfrm>
            <a:off x="0" y="0"/>
            <a:ext cx="13004800" cy="9720500"/>
            <a:chOff x="0" y="0"/>
            <a:chExt cx="13004800" cy="9720500"/>
          </a:xfrm>
        </p:grpSpPr>
        <p:cxnSp>
          <p:nvCxnSpPr>
            <p:cNvPr id="5" name="Düz Bağlayıcı 2"/>
            <p:cNvCxnSpPr/>
            <p:nvPr/>
          </p:nvCxnSpPr>
          <p:spPr bwMode="auto">
            <a:xfrm>
              <a:off x="0" y="9169550"/>
              <a:ext cx="13004800" cy="2"/>
            </a:xfrm>
            <a:prstGeom prst="line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Metin kutusu 3"/>
            <p:cNvSpPr txBox="1"/>
            <p:nvPr/>
          </p:nvSpPr>
          <p:spPr>
            <a:xfrm>
              <a:off x="11232320" y="9197280"/>
              <a:ext cx="1750800" cy="523220"/>
            </a:xfrm>
            <a:prstGeom prst="rect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tr-TR" sz="2800" dirty="0">
                  <a:solidFill>
                    <a:srgbClr val="FFFFFF"/>
                  </a:solidFill>
                  <a:latin typeface="Candara" panose="020E0502030303020204" pitchFamily="34" charset="0"/>
                </a:rPr>
                <a:t>iyte.edu.tr</a:t>
              </a:r>
              <a:endParaRPr lang="tr-TR" sz="40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7" name="Grup 4"/>
            <p:cNvGrpSpPr/>
            <p:nvPr/>
          </p:nvGrpSpPr>
          <p:grpSpPr>
            <a:xfrm>
              <a:off x="0" y="0"/>
              <a:ext cx="13004800" cy="1708448"/>
              <a:chOff x="0" y="0"/>
              <a:chExt cx="13004800" cy="1708448"/>
            </a:xfrm>
          </p:grpSpPr>
          <p:sp>
            <p:nvSpPr>
              <p:cNvPr id="9" name="Dikdörtgen 7"/>
              <p:cNvSpPr/>
              <p:nvPr/>
            </p:nvSpPr>
            <p:spPr>
              <a:xfrm>
                <a:off x="0" y="0"/>
                <a:ext cx="13004800" cy="1708448"/>
              </a:xfrm>
              <a:prstGeom prst="rect">
                <a:avLst/>
              </a:prstGeom>
              <a:pattFill prst="pct40">
                <a:fgClr>
                  <a:srgbClr val="9A0E20"/>
                </a:fgClr>
                <a:bgClr>
                  <a:srgbClr val="9A0E20"/>
                </a:bgClr>
              </a:pattFill>
              <a:ln cmpd="dbl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0" name="Resim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88" y="134224"/>
                <a:ext cx="1440000" cy="1440000"/>
              </a:xfrm>
              <a:prstGeom prst="rect">
                <a:avLst/>
              </a:prstGeom>
            </p:spPr>
          </p:pic>
        </p:grpSp>
        <p:sp>
          <p:nvSpPr>
            <p:cNvPr id="8" name="Metin kutusu 5"/>
            <p:cNvSpPr txBox="1"/>
            <p:nvPr/>
          </p:nvSpPr>
          <p:spPr>
            <a:xfrm>
              <a:off x="3172866" y="9169550"/>
              <a:ext cx="665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>
                  <a:solidFill>
                    <a:srgbClr val="9A0E20"/>
                  </a:solidFill>
                  <a:latin typeface="Candara" panose="020E0502030303020204" pitchFamily="34" charset="0"/>
                </a:rPr>
                <a:t>İzmir Yüksek Teknoloji Enstitüsü</a:t>
              </a:r>
              <a:endParaRPr lang="tr-TR" sz="1400" dirty="0">
                <a:solidFill>
                  <a:srgbClr val="9A0E20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82564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Düz Bağlayıcı 12"/>
          <p:cNvCxnSpPr/>
          <p:nvPr/>
        </p:nvCxnSpPr>
        <p:spPr bwMode="auto">
          <a:xfrm>
            <a:off x="0" y="9169550"/>
            <a:ext cx="13004800" cy="2"/>
          </a:xfrm>
          <a:prstGeom prst="line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11232320" y="9197280"/>
            <a:ext cx="1750800" cy="523220"/>
          </a:xfrm>
          <a:prstGeom prst="rect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FFFF"/>
                </a:solidFill>
                <a:latin typeface="Candara" panose="020E0502030303020204" pitchFamily="34" charset="0"/>
              </a:rPr>
              <a:t>iyte.edu.tr</a:t>
            </a:r>
            <a:endParaRPr lang="tr-TR" sz="40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0" y="0"/>
            <a:ext cx="13004800" cy="1708448"/>
            <a:chOff x="0" y="0"/>
            <a:chExt cx="13004800" cy="1708448"/>
          </a:xfrm>
        </p:grpSpPr>
        <p:sp>
          <p:nvSpPr>
            <p:cNvPr id="32" name="Dikdörtgen 31"/>
            <p:cNvSpPr/>
            <p:nvPr/>
          </p:nvSpPr>
          <p:spPr>
            <a:xfrm>
              <a:off x="0" y="0"/>
              <a:ext cx="13004800" cy="1708448"/>
            </a:xfrm>
            <a:prstGeom prst="rect">
              <a:avLst/>
            </a:prstGeom>
            <a:pattFill prst="pct40">
              <a:fgClr>
                <a:srgbClr val="9A0E20"/>
              </a:fgClr>
              <a:bgClr>
                <a:srgbClr val="9A0E20"/>
              </a:bgClr>
            </a:pattFill>
            <a:ln cmpd="dbl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88" y="134224"/>
              <a:ext cx="1440000" cy="1440000"/>
            </a:xfrm>
            <a:prstGeom prst="rect">
              <a:avLst/>
            </a:prstGeom>
          </p:spPr>
        </p:pic>
      </p:grpSp>
      <p:sp>
        <p:nvSpPr>
          <p:cNvPr id="18" name="Metin kutusu 17"/>
          <p:cNvSpPr txBox="1"/>
          <p:nvPr/>
        </p:nvSpPr>
        <p:spPr>
          <a:xfrm>
            <a:off x="3172866" y="9169550"/>
            <a:ext cx="665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İ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zmir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Y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üksek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T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eknoloji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E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nstitüsü / </a:t>
            </a:r>
            <a:r>
              <a:rPr lang="tr-TR" sz="1400" dirty="0">
                <a:solidFill>
                  <a:srgbClr val="9A0E20"/>
                </a:solidFill>
                <a:latin typeface="Candara" panose="020E0502030303020204" pitchFamily="34" charset="0"/>
              </a:rPr>
              <a:t>Türkiye’nin Teknoloji Üssü </a:t>
            </a:r>
          </a:p>
        </p:txBody>
      </p:sp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525736" y="1996480"/>
            <a:ext cx="12097344" cy="576064"/>
          </a:xfrm>
        </p:spPr>
        <p:txBody>
          <a:bodyPr/>
          <a:lstStyle/>
          <a:p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Yılı Ödeneklerin Aylar İtibarıyla Dağılımı Olan AFP’leri Görüntüleme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525736" y="3004592"/>
            <a:ext cx="12097344" cy="6030734"/>
          </a:xfrm>
        </p:spPr>
        <p:txBody>
          <a:bodyPr/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</a:rPr>
              <a:t>Bilindiği üzere tertiplerin kesintili başlangıç ödenekleri (KBÖ) üçer aylık dilimler halinde serbest bırakılıyordu. Ancak; Cumhurbaşkanlığı Strateji ve Bütçe Başkanlığının Nisan ayında yayımladığı </a:t>
            </a:r>
            <a:r>
              <a:rPr lang="tr-TR" sz="2400" dirty="0">
                <a:solidFill>
                  <a:srgbClr val="002060"/>
                </a:solidFill>
              </a:rPr>
              <a:t>duyuruya </a:t>
            </a:r>
            <a:r>
              <a:rPr lang="tr-TR" sz="2400" dirty="0" smtClean="0">
                <a:solidFill>
                  <a:srgbClr val="002060"/>
                </a:solidFill>
              </a:rPr>
              <a:t>göre; </a:t>
            </a:r>
            <a:r>
              <a:rPr lang="tr-TR" sz="2400" dirty="0">
                <a:solidFill>
                  <a:srgbClr val="002060"/>
                </a:solidFill>
              </a:rPr>
              <a:t>2021 yılı Nisan ayı ve sonraki aylarda önceki dönemlerdeki uygulamadan farklı olarak </a:t>
            </a:r>
            <a:r>
              <a:rPr lang="tr-TR" sz="2400" dirty="0" smtClean="0">
                <a:solidFill>
                  <a:srgbClr val="002060"/>
                </a:solidFill>
              </a:rPr>
              <a:t>AFP </a:t>
            </a:r>
            <a:r>
              <a:rPr lang="tr-TR" sz="2400" dirty="0">
                <a:solidFill>
                  <a:srgbClr val="002060"/>
                </a:solidFill>
              </a:rPr>
              <a:t>dağılımında üç aylık döneme dağıtılan ödeneklerin serbest bırakılması yerine </a:t>
            </a:r>
            <a:r>
              <a:rPr lang="tr-TR" sz="2400" dirty="0">
                <a:solidFill>
                  <a:srgbClr val="FF0000"/>
                </a:solidFill>
              </a:rPr>
              <a:t>aylık ödeneklerin </a:t>
            </a:r>
            <a:r>
              <a:rPr lang="tr-TR" sz="2400" dirty="0">
                <a:solidFill>
                  <a:srgbClr val="002060"/>
                </a:solidFill>
              </a:rPr>
              <a:t>serbest bırakılması uygulamasına </a:t>
            </a:r>
            <a:r>
              <a:rPr lang="tr-TR" sz="2400" dirty="0" smtClean="0">
                <a:solidFill>
                  <a:srgbClr val="002060"/>
                </a:solidFill>
              </a:rPr>
              <a:t>geçildiği bildirilmiştir.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</a:rPr>
              <a:t>Harcama birimlerimizin aşağıda yer verilen ve sistem üzerinden üretilen tablodan yararlanarak aylık serbest tutarlarını kontrol ederek harcamalarını gerçekleştirmesi gerekmektedir.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</a:rPr>
              <a:t>İlgili tabloya program bütçe sistemi üzerinden </a:t>
            </a:r>
            <a:r>
              <a:rPr lang="tr-TR" sz="2400" dirty="0" smtClean="0">
                <a:solidFill>
                  <a:srgbClr val="FF0000"/>
                </a:solidFill>
              </a:rPr>
              <a:t>Program Bütçe Uygulama-Ayrıntılı Harcama Programı-Detay Düzeyde AHP Girişi </a:t>
            </a:r>
            <a:r>
              <a:rPr lang="tr-TR" sz="2400" dirty="0" smtClean="0">
                <a:solidFill>
                  <a:srgbClr val="002060"/>
                </a:solidFill>
              </a:rPr>
              <a:t>ekranından ilgili alanlar doldurarak  görüntüleme yapılabilmektedir.</a:t>
            </a:r>
            <a:endParaRPr lang="tr-TR" sz="2400" dirty="0">
              <a:solidFill>
                <a:srgbClr val="00206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Düz Bağlayıcı 12">
            <a:extLst/>
          </p:cNvPr>
          <p:cNvCxnSpPr/>
          <p:nvPr/>
        </p:nvCxnSpPr>
        <p:spPr bwMode="auto">
          <a:xfrm>
            <a:off x="2" y="9169410"/>
            <a:ext cx="13004800" cy="0"/>
          </a:xfrm>
          <a:prstGeom prst="line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  <a:extLst>
            <a:ext uri="{91240B29-F687-4f45-9708-019B960494DF}"/>
            <a:ext uri="{AF507438-7753-43e0-B8FC-AC1667EBCBE1}"/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>
            <a:extLst/>
          </p:cNvPr>
          <p:cNvSpPr txBox="1"/>
          <p:nvPr/>
        </p:nvSpPr>
        <p:spPr>
          <a:xfrm>
            <a:off x="11008503" y="9196033"/>
            <a:ext cx="1996299" cy="523092"/>
          </a:xfrm>
          <a:prstGeom prst="rect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799" dirty="0">
                <a:solidFill>
                  <a:srgbClr val="FFFFFF"/>
                </a:solidFill>
                <a:cs typeface="Arial" panose="020B0604020202020204" pitchFamily="34" charset="0"/>
              </a:rPr>
              <a:t>iyte.edu.tr</a:t>
            </a:r>
            <a:endParaRPr lang="tr-TR" sz="3999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24579" name="Grup 1"/>
          <p:cNvGrpSpPr>
            <a:grpSpLocks/>
          </p:cNvGrpSpPr>
          <p:nvPr/>
        </p:nvGrpSpPr>
        <p:grpSpPr bwMode="auto">
          <a:xfrm>
            <a:off x="2" y="514"/>
            <a:ext cx="13004800" cy="1708032"/>
            <a:chOff x="0" y="0"/>
            <a:chExt cx="13004800" cy="1708448"/>
          </a:xfrm>
        </p:grpSpPr>
        <p:sp>
          <p:nvSpPr>
            <p:cNvPr id="32" name="Dikdörtgen 31"/>
            <p:cNvSpPr>
              <a:spLocks noChangeArrowheads="1"/>
            </p:cNvSpPr>
            <p:nvPr/>
          </p:nvSpPr>
          <p:spPr bwMode="auto">
            <a:xfrm>
              <a:off x="0" y="0"/>
              <a:ext cx="13004800" cy="17084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tr-TR" sz="5547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24587" name="Resi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8" y="13422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Metin kutusu 17">
            <a:extLst/>
          </p:cNvPr>
          <p:cNvSpPr txBox="1"/>
          <p:nvPr/>
        </p:nvSpPr>
        <p:spPr>
          <a:xfrm>
            <a:off x="2679042" y="9169409"/>
            <a:ext cx="7373619" cy="523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799" b="1" dirty="0">
                <a:solidFill>
                  <a:srgbClr val="9A0E20"/>
                </a:solidFill>
                <a:cs typeface="Arial" panose="020B0604020202020204" pitchFamily="34" charset="0"/>
              </a:rPr>
              <a:t>İ</a:t>
            </a:r>
            <a:r>
              <a:rPr lang="tr-TR" sz="2401" dirty="0">
                <a:solidFill>
                  <a:srgbClr val="9A0E20"/>
                </a:solidFill>
                <a:cs typeface="Arial" panose="020B0604020202020204" pitchFamily="34" charset="0"/>
              </a:rPr>
              <a:t>zmir </a:t>
            </a:r>
            <a:r>
              <a:rPr lang="tr-TR" sz="2799" b="1" dirty="0">
                <a:solidFill>
                  <a:srgbClr val="9A0E20"/>
                </a:solidFill>
                <a:cs typeface="Arial" panose="020B0604020202020204" pitchFamily="34" charset="0"/>
              </a:rPr>
              <a:t>Y</a:t>
            </a:r>
            <a:r>
              <a:rPr lang="tr-TR" sz="2401" dirty="0">
                <a:solidFill>
                  <a:srgbClr val="9A0E20"/>
                </a:solidFill>
                <a:cs typeface="Arial" panose="020B0604020202020204" pitchFamily="34" charset="0"/>
              </a:rPr>
              <a:t>üksek </a:t>
            </a:r>
            <a:r>
              <a:rPr lang="tr-TR" sz="2799" b="1" dirty="0">
                <a:solidFill>
                  <a:srgbClr val="9A0E20"/>
                </a:solidFill>
                <a:cs typeface="Arial" panose="020B0604020202020204" pitchFamily="34" charset="0"/>
              </a:rPr>
              <a:t>T</a:t>
            </a:r>
            <a:r>
              <a:rPr lang="tr-TR" sz="2401" dirty="0">
                <a:solidFill>
                  <a:srgbClr val="9A0E20"/>
                </a:solidFill>
                <a:cs typeface="Arial" panose="020B0604020202020204" pitchFamily="34" charset="0"/>
              </a:rPr>
              <a:t>eknoloji </a:t>
            </a:r>
            <a:r>
              <a:rPr lang="tr-TR" sz="2799" b="1" dirty="0">
                <a:solidFill>
                  <a:srgbClr val="9A0E20"/>
                </a:solidFill>
                <a:cs typeface="Arial" panose="020B0604020202020204" pitchFamily="34" charset="0"/>
              </a:rPr>
              <a:t>E</a:t>
            </a:r>
            <a:r>
              <a:rPr lang="tr-TR" sz="2401" dirty="0">
                <a:solidFill>
                  <a:srgbClr val="9A0E20"/>
                </a:solidFill>
                <a:cs typeface="Arial" panose="020B0604020202020204" pitchFamily="34" charset="0"/>
              </a:rPr>
              <a:t>nstitüsü / </a:t>
            </a:r>
            <a:r>
              <a:rPr lang="tr-TR" sz="1399" dirty="0">
                <a:solidFill>
                  <a:srgbClr val="9A0E20"/>
                </a:solidFill>
                <a:cs typeface="Arial" panose="020B0604020202020204" pitchFamily="34" charset="0"/>
              </a:rPr>
              <a:t>Türkiye’nin Teknoloji Üssü </a:t>
            </a: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9712" y="1600977"/>
            <a:ext cx="12457384" cy="107568"/>
          </a:xfrm>
        </p:spPr>
        <p:txBody>
          <a:bodyPr/>
          <a:lstStyle/>
          <a:p>
            <a:pPr algn="just"/>
            <a:r>
              <a:rPr lang="tr-TR" sz="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800" b="1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309712" y="1842738"/>
            <a:ext cx="12457384" cy="7192480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3200" dirty="0" smtClean="0">
              <a:solidFill>
                <a:srgbClr val="00206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18" y="2068913"/>
            <a:ext cx="12313368" cy="6649839"/>
          </a:xfrm>
          <a:prstGeom prst="rect">
            <a:avLst/>
          </a:prstGeom>
        </p:spPr>
      </p:pic>
      <p:sp>
        <p:nvSpPr>
          <p:cNvPr id="4" name="Aşağı Ok 3"/>
          <p:cNvSpPr/>
          <p:nvPr/>
        </p:nvSpPr>
        <p:spPr bwMode="auto">
          <a:xfrm rot="5400000">
            <a:off x="5494288" y="3035828"/>
            <a:ext cx="360040" cy="546360"/>
          </a:xfrm>
          <a:prstGeom prst="down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Aşağı Ok 5"/>
          <p:cNvSpPr/>
          <p:nvPr/>
        </p:nvSpPr>
        <p:spPr bwMode="auto">
          <a:xfrm rot="5400000">
            <a:off x="5476286" y="3464074"/>
            <a:ext cx="396044" cy="546360"/>
          </a:xfrm>
          <a:prstGeom prst="down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Aşağı Ok 6"/>
          <p:cNvSpPr/>
          <p:nvPr/>
        </p:nvSpPr>
        <p:spPr bwMode="auto">
          <a:xfrm rot="5400000">
            <a:off x="5487050" y="3926197"/>
            <a:ext cx="360626" cy="532471"/>
          </a:xfrm>
          <a:prstGeom prst="down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 dirty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Aşağı Ok 8"/>
          <p:cNvSpPr/>
          <p:nvPr/>
        </p:nvSpPr>
        <p:spPr bwMode="auto">
          <a:xfrm rot="5400000">
            <a:off x="9056091" y="2986455"/>
            <a:ext cx="434429" cy="719495"/>
          </a:xfrm>
          <a:prstGeom prst="down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Sağ Ok 9"/>
          <p:cNvSpPr/>
          <p:nvPr/>
        </p:nvSpPr>
        <p:spPr bwMode="auto">
          <a:xfrm rot="10800000">
            <a:off x="8947645" y="4034755"/>
            <a:ext cx="685408" cy="405040"/>
          </a:xfrm>
          <a:prstGeom prst="right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Aşağı Ok 10"/>
          <p:cNvSpPr/>
          <p:nvPr/>
        </p:nvSpPr>
        <p:spPr bwMode="auto">
          <a:xfrm>
            <a:off x="2441375" y="4516760"/>
            <a:ext cx="388617" cy="618370"/>
          </a:xfrm>
          <a:prstGeom prst="downArrow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200" b="0" i="0" u="none" strike="noStrike" cap="none" normalizeH="0" baseline="0">
              <a:ln>
                <a:noFill/>
              </a:ln>
              <a:solidFill>
                <a:srgbClr val="EBCD9C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44869"/>
      </p:ext>
    </p:extLst>
  </p:cSld>
  <p:clrMapOvr>
    <a:masterClrMapping/>
  </p:clrMapOvr>
  <p:transition spd="med" advClick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0" y="0"/>
            <a:ext cx="13004800" cy="9720500"/>
            <a:chOff x="0" y="0"/>
            <a:chExt cx="13004800" cy="9720500"/>
          </a:xfrm>
        </p:grpSpPr>
        <p:cxnSp>
          <p:nvCxnSpPr>
            <p:cNvPr id="4" name="Düz Bağlayıcı 3"/>
            <p:cNvCxnSpPr/>
            <p:nvPr/>
          </p:nvCxnSpPr>
          <p:spPr bwMode="auto">
            <a:xfrm>
              <a:off x="0" y="9169550"/>
              <a:ext cx="13004800" cy="2"/>
            </a:xfrm>
            <a:prstGeom prst="line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  <a:extLst>
              <a:ext uri="{91240B29-F687-4f45-9708-019B960494DF}">
                <a14:hiddenLine xmlns=""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Metin kutusu 4"/>
            <p:cNvSpPr txBox="1"/>
            <p:nvPr/>
          </p:nvSpPr>
          <p:spPr>
            <a:xfrm>
              <a:off x="11232320" y="9197280"/>
              <a:ext cx="1750800" cy="523220"/>
            </a:xfrm>
            <a:prstGeom prst="rect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tr-TR" sz="2800" dirty="0">
                  <a:solidFill>
                    <a:srgbClr val="FFFFFF"/>
                  </a:solidFill>
                  <a:latin typeface="Candara" panose="020E0502030303020204" pitchFamily="34" charset="0"/>
                </a:rPr>
                <a:t>iyte.edu.tr</a:t>
              </a:r>
              <a:endParaRPr lang="tr-TR" sz="40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6" name="Grup 5"/>
            <p:cNvGrpSpPr/>
            <p:nvPr/>
          </p:nvGrpSpPr>
          <p:grpSpPr>
            <a:xfrm>
              <a:off x="0" y="0"/>
              <a:ext cx="13004800" cy="1708448"/>
              <a:chOff x="0" y="0"/>
              <a:chExt cx="13004800" cy="1708448"/>
            </a:xfrm>
          </p:grpSpPr>
          <p:sp>
            <p:nvSpPr>
              <p:cNvPr id="9" name="Dikdörtgen 8"/>
              <p:cNvSpPr/>
              <p:nvPr/>
            </p:nvSpPr>
            <p:spPr>
              <a:xfrm>
                <a:off x="0" y="0"/>
                <a:ext cx="13004800" cy="1708448"/>
              </a:xfrm>
              <a:prstGeom prst="rect">
                <a:avLst/>
              </a:prstGeom>
              <a:pattFill prst="pct40">
                <a:fgClr>
                  <a:srgbClr val="9A0E20"/>
                </a:fgClr>
                <a:bgClr>
                  <a:srgbClr val="9A0E20"/>
                </a:bgClr>
              </a:pattFill>
              <a:ln cmpd="dbl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10" name="Resim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88" y="134224"/>
                <a:ext cx="1440000" cy="1440000"/>
              </a:xfrm>
              <a:prstGeom prst="rect">
                <a:avLst/>
              </a:prstGeom>
            </p:spPr>
          </p:pic>
        </p:grpSp>
        <p:sp>
          <p:nvSpPr>
            <p:cNvPr id="7" name="Metin kutusu 6"/>
            <p:cNvSpPr txBox="1"/>
            <p:nvPr/>
          </p:nvSpPr>
          <p:spPr>
            <a:xfrm>
              <a:off x="3172866" y="9169550"/>
              <a:ext cx="665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İ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zmir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Y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üksek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T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eknoloji </a:t>
              </a:r>
              <a:r>
                <a:rPr lang="tr-TR" sz="2800" b="1" dirty="0">
                  <a:solidFill>
                    <a:srgbClr val="9A0E20"/>
                  </a:solidFill>
                  <a:latin typeface="Candara" panose="020E0502030303020204" pitchFamily="34" charset="0"/>
                </a:rPr>
                <a:t>E</a:t>
              </a:r>
              <a:r>
                <a:rPr lang="tr-TR" sz="2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nstitüsü / </a:t>
              </a:r>
              <a:r>
                <a:rPr lang="tr-TR" sz="1400" dirty="0">
                  <a:solidFill>
                    <a:srgbClr val="9A0E20"/>
                  </a:solidFill>
                  <a:latin typeface="Candara" panose="020E0502030303020204" pitchFamily="34" charset="0"/>
                </a:rPr>
                <a:t>Türkiye’nin Teknoloji Üssü </a:t>
              </a: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0" y="799473"/>
              <a:ext cx="1294554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endParaRPr lang="tr-TR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i="1" dirty="0" smtClean="0">
                <a:solidFill>
                  <a:srgbClr val="002060"/>
                </a:solidFill>
              </a:rPr>
              <a:t>Teşekkür Ederim.</a:t>
            </a:r>
            <a:endParaRPr lang="tr-TR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-51129"/>
            <a:ext cx="13004803" cy="128584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04" y="268288"/>
            <a:ext cx="7199391" cy="7199391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4405510" y="6892214"/>
            <a:ext cx="4193777" cy="2677656"/>
            <a:chOff x="4405510" y="6892214"/>
            <a:chExt cx="4193777" cy="2677656"/>
          </a:xfrm>
        </p:grpSpPr>
        <p:sp>
          <p:nvSpPr>
            <p:cNvPr id="8" name="Metin kutusu 7"/>
            <p:cNvSpPr txBox="1"/>
            <p:nvPr/>
          </p:nvSpPr>
          <p:spPr>
            <a:xfrm>
              <a:off x="4405510" y="6892214"/>
              <a:ext cx="4193777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ndara" panose="020E0502030303020204" pitchFamily="34" charset="0"/>
                </a:rPr>
                <a:t>İYTE</a:t>
              </a:r>
              <a:endParaRPr kumimoji="0" lang="tr-T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9" name="Metin kutusu 8"/>
            <p:cNvSpPr txBox="1"/>
            <p:nvPr/>
          </p:nvSpPr>
          <p:spPr>
            <a:xfrm>
              <a:off x="4484697" y="9077427"/>
              <a:ext cx="40354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Türkiye’nin Teknoloji Üssü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5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1"/>
          <p:cNvGrpSpPr/>
          <p:nvPr/>
        </p:nvGrpSpPr>
        <p:grpSpPr>
          <a:xfrm>
            <a:off x="0" y="0"/>
            <a:ext cx="13004800" cy="9720500"/>
            <a:chOff x="0" y="0"/>
            <a:chExt cx="13004800" cy="9720500"/>
          </a:xfrm>
        </p:grpSpPr>
        <p:cxnSp>
          <p:nvCxnSpPr>
            <p:cNvPr id="4" name="Düz Bağlayıcı 2"/>
            <p:cNvCxnSpPr/>
            <p:nvPr/>
          </p:nvCxnSpPr>
          <p:spPr bwMode="auto">
            <a:xfrm>
              <a:off x="0" y="9169550"/>
              <a:ext cx="13004800" cy="2"/>
            </a:xfrm>
            <a:prstGeom prst="line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Metin kutusu 3"/>
            <p:cNvSpPr txBox="1"/>
            <p:nvPr/>
          </p:nvSpPr>
          <p:spPr>
            <a:xfrm>
              <a:off x="11232320" y="9197280"/>
              <a:ext cx="1750800" cy="523220"/>
            </a:xfrm>
            <a:prstGeom prst="rect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tr-TR" sz="2800" dirty="0">
                  <a:solidFill>
                    <a:srgbClr val="FFFFFF"/>
                  </a:solidFill>
                  <a:latin typeface="Candara" panose="020E0502030303020204" pitchFamily="34" charset="0"/>
                </a:rPr>
                <a:t>iyte.edu.tr</a:t>
              </a:r>
              <a:endParaRPr lang="tr-TR" sz="40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6" name="Grup 4"/>
            <p:cNvGrpSpPr/>
            <p:nvPr/>
          </p:nvGrpSpPr>
          <p:grpSpPr>
            <a:xfrm>
              <a:off x="0" y="0"/>
              <a:ext cx="13004800" cy="1708448"/>
              <a:chOff x="0" y="0"/>
              <a:chExt cx="13004800" cy="1708448"/>
            </a:xfrm>
          </p:grpSpPr>
          <p:sp>
            <p:nvSpPr>
              <p:cNvPr id="8" name="Dikdörtgen 7"/>
              <p:cNvSpPr/>
              <p:nvPr/>
            </p:nvSpPr>
            <p:spPr>
              <a:xfrm>
                <a:off x="0" y="0"/>
                <a:ext cx="13004800" cy="1708448"/>
              </a:xfrm>
              <a:prstGeom prst="rect">
                <a:avLst/>
              </a:prstGeom>
              <a:pattFill prst="pct40">
                <a:fgClr>
                  <a:srgbClr val="9A0E20"/>
                </a:fgClr>
                <a:bgClr>
                  <a:srgbClr val="9A0E20"/>
                </a:bgClr>
              </a:pattFill>
              <a:ln cmpd="dbl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r-TR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88" y="134224"/>
                <a:ext cx="1440000" cy="1440000"/>
              </a:xfrm>
              <a:prstGeom prst="rect">
                <a:avLst/>
              </a:prstGeom>
            </p:spPr>
          </p:pic>
        </p:grpSp>
        <p:sp>
          <p:nvSpPr>
            <p:cNvPr id="7" name="Metin kutusu 5"/>
            <p:cNvSpPr txBox="1"/>
            <p:nvPr/>
          </p:nvSpPr>
          <p:spPr>
            <a:xfrm>
              <a:off x="3172866" y="9169550"/>
              <a:ext cx="665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>
                  <a:solidFill>
                    <a:srgbClr val="9A0E20"/>
                  </a:solidFill>
                  <a:latin typeface="Candara" panose="020E0502030303020204" pitchFamily="34" charset="0"/>
                </a:rPr>
                <a:t>İzmir Yüksek Teknoloji Enstitüsü</a:t>
              </a:r>
              <a:endParaRPr lang="tr-TR" sz="1400" dirty="0">
                <a:solidFill>
                  <a:srgbClr val="9A0E2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74726" y="1736175"/>
            <a:ext cx="11055350" cy="45719"/>
          </a:xfrm>
        </p:spPr>
        <p:txBody>
          <a:bodyPr/>
          <a:lstStyle/>
          <a:p>
            <a:r>
              <a:rPr lang="tr-TR" sz="4400" b="1" dirty="0" smtClean="0">
                <a:solidFill>
                  <a:srgbClr val="002060"/>
                </a:solidFill>
              </a:rPr>
              <a:t> </a:t>
            </a:r>
            <a:endParaRPr lang="tr-TR" sz="1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lt Başlık 9"/>
          <p:cNvSpPr>
            <a:spLocks noGrp="1"/>
          </p:cNvSpPr>
          <p:nvPr>
            <p:ph type="subTitle" idx="1"/>
          </p:nvPr>
        </p:nvSpPr>
        <p:spPr>
          <a:xfrm>
            <a:off x="237704" y="1842672"/>
            <a:ext cx="12529392" cy="7192653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Temmuz 2020 de taslağı yayımlanan, 08.10.2020 tarihinde mükerrer 31268 sayı numarasıyla resmi gazetede yayımlanarak yürürlüğe giren 2021-2023 Dönemi Bütçe hazırlama rehberiyle merkezi idareye bağlı tüm kurumlarda Performans Esaslı Program Bütçe yapısına geçilmiştir.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Bu yapıyla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; Performans esaslı bütçelemenin daha etkin bir şekilde uygulanması için söz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konusu performans bütçeleme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sisteminden elde edilen kazanımlardan da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yararlanarak performans bilgileri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ile bütçede tahsis edilen kaynaklar arasında bağ kuran performans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esaslı program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bütçe reformunun hayata geçirilmesine karar verilmiştir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Program bütçe; harcamaların program sınıflandırmasına göre tasnif edildiği,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harcama önceliği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geliştirme konusunda karar alıcılara kamu </a:t>
            </a:r>
            <a:r>
              <a:rPr lang="tr-TR" sz="2400">
                <a:solidFill>
                  <a:srgbClr val="002060"/>
                </a:solidFill>
                <a:latin typeface="Calibri" panose="020F0502020204030204" pitchFamily="34" charset="0"/>
              </a:rPr>
              <a:t>hizmet </a:t>
            </a:r>
            <a:r>
              <a:rPr lang="tr-TR" sz="2400" smtClean="0">
                <a:solidFill>
                  <a:srgbClr val="002060"/>
                </a:solidFill>
                <a:latin typeface="Calibri" panose="020F0502020204030204" pitchFamily="34" charset="0"/>
              </a:rPr>
              <a:t>sunum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performansına ilişkin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bilgilerin sağlandığı ve bu bilgilerin kaynak tahsisi sürecinde sistematik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olarak kullanıldığı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bir bütçeleme sistemidir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tr-T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885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1"/>
          <p:cNvGrpSpPr/>
          <p:nvPr/>
        </p:nvGrpSpPr>
        <p:grpSpPr>
          <a:xfrm>
            <a:off x="0" y="0"/>
            <a:ext cx="13004800" cy="9720500"/>
            <a:chOff x="0" y="0"/>
            <a:chExt cx="13004800" cy="9720500"/>
          </a:xfrm>
        </p:grpSpPr>
        <p:cxnSp>
          <p:nvCxnSpPr>
            <p:cNvPr id="4" name="Düz Bağlayıcı 2"/>
            <p:cNvCxnSpPr/>
            <p:nvPr/>
          </p:nvCxnSpPr>
          <p:spPr bwMode="auto">
            <a:xfrm>
              <a:off x="0" y="9169550"/>
              <a:ext cx="13004800" cy="2"/>
            </a:xfrm>
            <a:prstGeom prst="line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Metin kutusu 3"/>
            <p:cNvSpPr txBox="1"/>
            <p:nvPr/>
          </p:nvSpPr>
          <p:spPr>
            <a:xfrm>
              <a:off x="11232320" y="9197280"/>
              <a:ext cx="1750800" cy="523220"/>
            </a:xfrm>
            <a:prstGeom prst="rect">
              <a:avLst/>
            </a:prstGeom>
            <a:solidFill>
              <a:srgbClr val="9A0E20"/>
            </a:solidFill>
            <a:ln w="34925">
              <a:solidFill>
                <a:srgbClr val="9A0E20">
                  <a:alpha val="97000"/>
                </a:srgbClr>
              </a:solidFill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tr-TR" sz="2800" dirty="0">
                  <a:solidFill>
                    <a:srgbClr val="FFFFFF"/>
                  </a:solidFill>
                  <a:latin typeface="Candara" panose="020E0502030303020204" pitchFamily="34" charset="0"/>
                </a:rPr>
                <a:t>iyte.edu.tr</a:t>
              </a:r>
              <a:endParaRPr lang="tr-TR" sz="4000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6" name="Grup 4"/>
            <p:cNvGrpSpPr/>
            <p:nvPr/>
          </p:nvGrpSpPr>
          <p:grpSpPr>
            <a:xfrm>
              <a:off x="0" y="0"/>
              <a:ext cx="13004800" cy="1708448"/>
              <a:chOff x="0" y="0"/>
              <a:chExt cx="13004800" cy="1708448"/>
            </a:xfrm>
          </p:grpSpPr>
          <p:sp>
            <p:nvSpPr>
              <p:cNvPr id="8" name="Dikdörtgen 7"/>
              <p:cNvSpPr/>
              <p:nvPr/>
            </p:nvSpPr>
            <p:spPr>
              <a:xfrm>
                <a:off x="0" y="0"/>
                <a:ext cx="13004800" cy="1708448"/>
              </a:xfrm>
              <a:prstGeom prst="rect">
                <a:avLst/>
              </a:prstGeom>
              <a:pattFill prst="pct40">
                <a:fgClr>
                  <a:srgbClr val="9A0E20"/>
                </a:fgClr>
                <a:bgClr>
                  <a:srgbClr val="9A0E20"/>
                </a:bgClr>
              </a:pattFill>
              <a:ln cmpd="dbl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tr-TR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688" y="134224"/>
                <a:ext cx="1440000" cy="1440000"/>
              </a:xfrm>
              <a:prstGeom prst="rect">
                <a:avLst/>
              </a:prstGeom>
            </p:spPr>
          </p:pic>
        </p:grpSp>
        <p:sp>
          <p:nvSpPr>
            <p:cNvPr id="7" name="Metin kutusu 5"/>
            <p:cNvSpPr txBox="1"/>
            <p:nvPr/>
          </p:nvSpPr>
          <p:spPr>
            <a:xfrm>
              <a:off x="3172866" y="9169550"/>
              <a:ext cx="665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>
                  <a:solidFill>
                    <a:srgbClr val="9A0E20"/>
                  </a:solidFill>
                  <a:latin typeface="Candara" panose="020E0502030303020204" pitchFamily="34" charset="0"/>
                </a:rPr>
                <a:t>İzmir Yüksek Teknoloji Enstitüsü</a:t>
              </a:r>
              <a:endParaRPr lang="tr-TR" sz="1400" dirty="0">
                <a:solidFill>
                  <a:srgbClr val="9A0E20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74726" y="1690458"/>
            <a:ext cx="11055350" cy="45719"/>
          </a:xfrm>
        </p:spPr>
        <p:txBody>
          <a:bodyPr/>
          <a:lstStyle/>
          <a:p>
            <a:r>
              <a:rPr lang="tr-TR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                                           .</a:t>
            </a:r>
            <a:endParaRPr lang="tr-TR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lt Başlık 9"/>
          <p:cNvSpPr>
            <a:spLocks noGrp="1"/>
          </p:cNvSpPr>
          <p:nvPr>
            <p:ph type="subTitle" idx="1"/>
          </p:nvPr>
        </p:nvSpPr>
        <p:spPr>
          <a:xfrm>
            <a:off x="237704" y="1852412"/>
            <a:ext cx="12529392" cy="7182914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Program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bütçenin temel amacı; sınırlı kaynakların, topluma en yüksek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faydayı sağlayacak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programlara tahsis edilmesini ifade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eden,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harcama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önceliğinin geliştirilmesine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katkı sağlamaktır. Program bütçenin temel gereklilikleri arasında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pPr lvl="0" algn="just">
              <a:spcAft>
                <a:spcPts val="0"/>
              </a:spcAft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•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Harcamaların programlar itibarıyla sınıflandırılması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</a:p>
          <a:p>
            <a:pPr lvl="0" algn="just">
              <a:spcAft>
                <a:spcPts val="0"/>
              </a:spcAft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• Programların belirli politika amaç ve hedefleriyle ilişkilendirilmesi,</a:t>
            </a:r>
          </a:p>
          <a:p>
            <a:pPr lvl="0" algn="just">
              <a:spcAft>
                <a:spcPts val="0"/>
              </a:spcAft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• Programlarla ilgili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nitelikli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performans bilgisinin üretilmesi,</a:t>
            </a:r>
          </a:p>
          <a:p>
            <a:pPr lvl="0" algn="just">
              <a:spcAft>
                <a:spcPts val="0"/>
              </a:spcAft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• Performans bilgisinin bütçeleme süreçlerinde kullanılması, sonuçlarının</a:t>
            </a:r>
          </a:p>
          <a:p>
            <a:pPr lvl="0" algn="just">
              <a:spcAft>
                <a:spcPts val="0"/>
              </a:spcAft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izlenmesi ve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değerlendirilmesi yer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almaktadır.</a:t>
            </a:r>
          </a:p>
        </p:txBody>
      </p:sp>
    </p:spTree>
    <p:extLst>
      <p:ext uri="{BB962C8B-B14F-4D97-AF65-F5344CB8AC3E}">
        <p14:creationId xmlns:p14="http://schemas.microsoft.com/office/powerpoint/2010/main" val="19622781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Düz Bağlayıcı 12">
            <a:extLst/>
          </p:cNvPr>
          <p:cNvCxnSpPr/>
          <p:nvPr/>
        </p:nvCxnSpPr>
        <p:spPr bwMode="auto">
          <a:xfrm>
            <a:off x="1" y="9169409"/>
            <a:ext cx="13004800" cy="0"/>
          </a:xfrm>
          <a:prstGeom prst="line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  <a:extLst>
            <a:ext uri="{91240B29-F687-4f45-9708-019B960494DF}"/>
            <a:ext uri="{AF507438-7753-43e0-B8FC-AC1667EBCBE1}"/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>
            <a:extLst/>
          </p:cNvPr>
          <p:cNvSpPr txBox="1"/>
          <p:nvPr/>
        </p:nvSpPr>
        <p:spPr>
          <a:xfrm>
            <a:off x="11261049" y="9196033"/>
            <a:ext cx="1750799" cy="523220"/>
          </a:xfrm>
          <a:prstGeom prst="rect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rgbClr val="FFFFFF"/>
                </a:solidFill>
                <a:latin typeface="Candara" panose="020E0502030303020204" pitchFamily="34" charset="0"/>
              </a:rPr>
              <a:t>iyte.edu.tr</a:t>
            </a:r>
            <a:endParaRPr lang="tr-TR" sz="3999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4579" name="Grup 1"/>
          <p:cNvGrpSpPr>
            <a:grpSpLocks/>
          </p:cNvGrpSpPr>
          <p:nvPr/>
        </p:nvGrpSpPr>
        <p:grpSpPr bwMode="auto">
          <a:xfrm>
            <a:off x="1" y="513"/>
            <a:ext cx="13004800" cy="1745412"/>
            <a:chOff x="0" y="0"/>
            <a:chExt cx="13004800" cy="1708448"/>
          </a:xfrm>
        </p:grpSpPr>
        <p:sp>
          <p:nvSpPr>
            <p:cNvPr id="32" name="Dikdörtgen 31"/>
            <p:cNvSpPr>
              <a:spLocks noChangeArrowheads="1"/>
            </p:cNvSpPr>
            <p:nvPr/>
          </p:nvSpPr>
          <p:spPr bwMode="auto">
            <a:xfrm>
              <a:off x="0" y="0"/>
              <a:ext cx="13004800" cy="17084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tr-TR" sz="5547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4587" name="Resi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8" y="13422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Metin kutusu 17">
            <a:extLst/>
          </p:cNvPr>
          <p:cNvSpPr txBox="1"/>
          <p:nvPr/>
        </p:nvSpPr>
        <p:spPr>
          <a:xfrm>
            <a:off x="3186689" y="9169409"/>
            <a:ext cx="666009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İ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zmir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Y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üksek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T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eknoloji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E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nstitüsü / </a:t>
            </a:r>
            <a:r>
              <a:rPr lang="tr-TR" sz="1400" dirty="0">
                <a:solidFill>
                  <a:srgbClr val="9A0E20"/>
                </a:solidFill>
                <a:latin typeface="Candara" panose="020E0502030303020204" pitchFamily="34" charset="0"/>
              </a:rPr>
              <a:t>Türkiye’nin Teknoloji Üssü </a:t>
            </a: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6620" y="1745926"/>
            <a:ext cx="12529392" cy="664685"/>
          </a:xfrm>
        </p:spPr>
        <p:txBody>
          <a:bodyPr/>
          <a:lstStyle/>
          <a:p>
            <a:r>
              <a:rPr lang="tr-TR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Bütçe Sınıflandırması</a:t>
            </a:r>
            <a:endParaRPr lang="tr-TR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7704" y="2437234"/>
            <a:ext cx="12313368" cy="6832054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Program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bütçe sistemine geçişle birlikte bütçenin program sınıflandırmasına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göre şekillenmesi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gerektiğinden program sınıflandırması, tertip yapısının ilk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bölümünü oluşturacak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şekilde mevcut yapıya dâhil edilmiştir. Böylece kaynakların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doğrudan programlara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tahsis edilmesi, bu düzeyde izlenmesi ve değerlendirilmesi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mümkün olabilecektir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. Ayrıca hâlihazırda elde edilen istatistiki verilerin üretilmesine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devam edilmesi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ve geçmiş istatistiki verilerle karşılaştırma yapılmasına imkân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sağlanması amacıyla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mevcut sınıflandırma türlerinin kullanılmasına devam edilecektir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Buna göre program bütçe yapısının dâhil edildiği Analitik Bütçe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Sınıflandırması; giderin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(program sınıflandırması ile kurumsal, fonksiyonel, finansman tipi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ve ekonomik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sınıflandırma), gelirin ve finansmanın sınıflandırması olmak üzere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üç bölümden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oluşmaktadır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Bununla birlikte program bütçe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sınıflandırmasının mevcut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bütçe tertip yapısına dâhil edilmesiyle kanunlaşacak tertip yapısı;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program sınıflandırmasının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ilk iki düzeyi, kurumsal, finansman tipi kodların bütün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düzeyleri ile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ekonomik sınıflandırmanın ilk iki düzeyinden oluşacaktır.</a:t>
            </a:r>
            <a:endParaRPr lang="tr-T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08851"/>
      </p:ext>
    </p:extLst>
  </p:cSld>
  <p:clrMapOvr>
    <a:masterClrMapping/>
  </p:clrMapOvr>
  <p:transition spd="med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Düz Bağlayıcı 12">
            <a:extLst/>
          </p:cNvPr>
          <p:cNvCxnSpPr/>
          <p:nvPr/>
        </p:nvCxnSpPr>
        <p:spPr bwMode="auto">
          <a:xfrm>
            <a:off x="1" y="9169409"/>
            <a:ext cx="13004800" cy="0"/>
          </a:xfrm>
          <a:prstGeom prst="line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  <a:extLst>
            <a:ext uri="{91240B29-F687-4f45-9708-019B960494DF}"/>
            <a:ext uri="{AF507438-7753-43e0-B8FC-AC1667EBCBE1}"/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>
            <a:extLst/>
          </p:cNvPr>
          <p:cNvSpPr txBox="1"/>
          <p:nvPr/>
        </p:nvSpPr>
        <p:spPr>
          <a:xfrm>
            <a:off x="11261049" y="9196033"/>
            <a:ext cx="1750799" cy="523220"/>
          </a:xfrm>
          <a:prstGeom prst="rect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rgbClr val="FFFFFF"/>
                </a:solidFill>
                <a:latin typeface="Candara" panose="020E0502030303020204" pitchFamily="34" charset="0"/>
              </a:rPr>
              <a:t>iyte.edu.tr</a:t>
            </a:r>
            <a:endParaRPr lang="tr-TR" sz="3999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0483" name="Grup 1"/>
          <p:cNvGrpSpPr>
            <a:grpSpLocks/>
          </p:cNvGrpSpPr>
          <p:nvPr/>
        </p:nvGrpSpPr>
        <p:grpSpPr bwMode="auto">
          <a:xfrm>
            <a:off x="1" y="513"/>
            <a:ext cx="13004800" cy="1708032"/>
            <a:chOff x="0" y="0"/>
            <a:chExt cx="13004800" cy="1708448"/>
          </a:xfrm>
        </p:grpSpPr>
        <p:sp>
          <p:nvSpPr>
            <p:cNvPr id="32" name="Dikdörtgen 31"/>
            <p:cNvSpPr>
              <a:spLocks noChangeArrowheads="1"/>
            </p:cNvSpPr>
            <p:nvPr/>
          </p:nvSpPr>
          <p:spPr bwMode="auto">
            <a:xfrm>
              <a:off x="0" y="0"/>
              <a:ext cx="13004800" cy="170844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tr-TR" sz="5547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0507" name="Resi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8" y="134224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Metin kutusu 17">
            <a:extLst/>
          </p:cNvPr>
          <p:cNvSpPr txBox="1"/>
          <p:nvPr/>
        </p:nvSpPr>
        <p:spPr>
          <a:xfrm>
            <a:off x="3172353" y="9169409"/>
            <a:ext cx="666009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İ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zmir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Y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üksek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T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eknoloji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E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nstitüsü / </a:t>
            </a:r>
            <a:r>
              <a:rPr lang="tr-TR" sz="1400" dirty="0">
                <a:solidFill>
                  <a:srgbClr val="9A0E20"/>
                </a:solidFill>
                <a:latin typeface="Candara" panose="020E0502030303020204" pitchFamily="34" charset="0"/>
              </a:rPr>
              <a:t>Türkiye’nin Teknoloji Üssü 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tr-TR" sz="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idx="1"/>
          </p:nvPr>
        </p:nvSpPr>
        <p:spPr>
          <a:xfrm>
            <a:off x="237704" y="1842736"/>
            <a:ext cx="12116222" cy="7300049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Program Bütçe Tertip Düzeyleri şu şekilde örneklendirilebilir;</a:t>
            </a: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.</a:t>
            </a: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Program/Alt Program/Faaliyet       Kurumsal Kod           Finansman Kodu           Ekonomik Kod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Programlar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, kamu idarelerinin temel görev ve sorumlulukları esas alınarak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kaynak tahsis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edilen, birbiriyle uyumlu ve anlamlı şekilde bir araya getirilmiş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faaliyetler grubudur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. Programlar, program amacı ve alt program hedefleri aracılığıyla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politika belgelerinde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belirlenen hedeflerle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ilişkilendirilir. Kaynak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tahsis ve harcama kararlarının odağında programlar yer almaktadır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Alt program, programın alt unsurlarını içerecek şekilde düzenlenir.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Program kapsamındaki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</a:rPr>
              <a:t>ürün ve hizmetlerin, nitelikleri itibarıyla alt gruplara ayrılmasını sağlar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tr-T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4" name="Dikdörtgen Belirtme Çizgisi 3"/>
          <p:cNvSpPr/>
          <p:nvPr/>
        </p:nvSpPr>
        <p:spPr bwMode="auto">
          <a:xfrm>
            <a:off x="1245815" y="2974288"/>
            <a:ext cx="2088233" cy="750384"/>
          </a:xfrm>
          <a:prstGeom prst="wedgeRectCallout">
            <a:avLst/>
          </a:prstGeom>
          <a:ln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56.210.782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Dikdörtgen Belirtme Çizgisi 4"/>
          <p:cNvSpPr/>
          <p:nvPr/>
        </p:nvSpPr>
        <p:spPr bwMode="auto">
          <a:xfrm>
            <a:off x="4486176" y="3016571"/>
            <a:ext cx="1728191" cy="739533"/>
          </a:xfrm>
          <a:prstGeom prst="wedgeRectCallout">
            <a:avLst/>
          </a:prstGeom>
          <a:ln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N W3" charset="0"/>
                <a:cs typeface="ヒラギノ角ゴ ProN W3" charset="0"/>
              </a:rPr>
              <a:t>430.01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Dikdörtgen Belirtme Çizgisi 6"/>
          <p:cNvSpPr/>
          <p:nvPr/>
        </p:nvSpPr>
        <p:spPr bwMode="auto">
          <a:xfrm>
            <a:off x="7150472" y="3020965"/>
            <a:ext cx="1728192" cy="735139"/>
          </a:xfrm>
          <a:prstGeom prst="wedgeRectCallout">
            <a:avLst/>
          </a:prstGeom>
          <a:ln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02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Dikdörtgen Belirtme Çizgisi 8"/>
          <p:cNvSpPr/>
          <p:nvPr/>
        </p:nvSpPr>
        <p:spPr bwMode="auto">
          <a:xfrm>
            <a:off x="9796439" y="3063580"/>
            <a:ext cx="1782519" cy="725782"/>
          </a:xfrm>
          <a:prstGeom prst="wedgeRectCallout">
            <a:avLst/>
          </a:prstGeom>
          <a:ln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03.02</a:t>
            </a:r>
            <a:endParaRPr kumimoji="0" lang="tr-T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55796"/>
      </p:ext>
    </p:extLst>
  </p:cSld>
  <p:clrMapOvr>
    <a:masterClrMapping/>
  </p:clrMapOvr>
  <p:transition spd="med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Düz Bağlayıcı 12"/>
          <p:cNvCxnSpPr/>
          <p:nvPr/>
        </p:nvCxnSpPr>
        <p:spPr bwMode="auto">
          <a:xfrm>
            <a:off x="0" y="9169550"/>
            <a:ext cx="13004800" cy="2"/>
          </a:xfrm>
          <a:prstGeom prst="line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11232320" y="9197280"/>
            <a:ext cx="1750800" cy="523220"/>
          </a:xfrm>
          <a:prstGeom prst="rect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FFFF"/>
                </a:solidFill>
                <a:latin typeface="Candara" panose="020E0502030303020204" pitchFamily="34" charset="0"/>
              </a:rPr>
              <a:t>iyte.edu.tr</a:t>
            </a:r>
            <a:endParaRPr lang="tr-TR" sz="40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0" y="0"/>
            <a:ext cx="13004800" cy="1708448"/>
            <a:chOff x="0" y="0"/>
            <a:chExt cx="13004800" cy="1708448"/>
          </a:xfrm>
        </p:grpSpPr>
        <p:sp>
          <p:nvSpPr>
            <p:cNvPr id="32" name="Dikdörtgen 31"/>
            <p:cNvSpPr/>
            <p:nvPr/>
          </p:nvSpPr>
          <p:spPr>
            <a:xfrm>
              <a:off x="0" y="0"/>
              <a:ext cx="13004800" cy="1708448"/>
            </a:xfrm>
            <a:prstGeom prst="rect">
              <a:avLst/>
            </a:prstGeom>
            <a:pattFill prst="pct40">
              <a:fgClr>
                <a:srgbClr val="9A0E20"/>
              </a:fgClr>
              <a:bgClr>
                <a:srgbClr val="9A0E20"/>
              </a:bgClr>
            </a:pattFill>
            <a:ln cmpd="dbl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88" y="134224"/>
              <a:ext cx="1440000" cy="1440000"/>
            </a:xfrm>
            <a:prstGeom prst="rect">
              <a:avLst/>
            </a:prstGeom>
          </p:spPr>
        </p:pic>
      </p:grpSp>
      <p:sp>
        <p:nvSpPr>
          <p:cNvPr id="18" name="Metin kutusu 17"/>
          <p:cNvSpPr txBox="1"/>
          <p:nvPr/>
        </p:nvSpPr>
        <p:spPr>
          <a:xfrm>
            <a:off x="3172866" y="9169550"/>
            <a:ext cx="665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İ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zmir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Y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üksek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T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eknoloji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E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nstitüsü / </a:t>
            </a:r>
            <a:r>
              <a:rPr lang="tr-TR" sz="1400" dirty="0">
                <a:solidFill>
                  <a:srgbClr val="9A0E20"/>
                </a:solidFill>
                <a:latin typeface="Candara" panose="020E0502030303020204" pitchFamily="34" charset="0"/>
              </a:rPr>
              <a:t>Türkiye’nin Teknoloji Üssü 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10792195" y="5089104"/>
            <a:ext cx="2178335" cy="2274068"/>
            <a:chOff x="6949492" y="5657217"/>
            <a:chExt cx="2118134" cy="1952687"/>
          </a:xfrm>
        </p:grpSpPr>
        <p:sp>
          <p:nvSpPr>
            <p:cNvPr id="42" name="Metin kutusu 41"/>
            <p:cNvSpPr txBox="1"/>
            <p:nvPr/>
          </p:nvSpPr>
          <p:spPr>
            <a:xfrm>
              <a:off x="6949492" y="5657217"/>
              <a:ext cx="209384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0" b="1" dirty="0">
                  <a:solidFill>
                    <a:srgbClr val="FFFFFF"/>
                  </a:solidFill>
                  <a:latin typeface="Candara" panose="020E0502030303020204" pitchFamily="34" charset="0"/>
                </a:rPr>
                <a:t>3166</a:t>
              </a:r>
            </a:p>
          </p:txBody>
        </p:sp>
        <p:sp>
          <p:nvSpPr>
            <p:cNvPr id="43" name="Metin kutusu 42"/>
            <p:cNvSpPr txBox="1"/>
            <p:nvPr/>
          </p:nvSpPr>
          <p:spPr>
            <a:xfrm>
              <a:off x="6975387" y="6778907"/>
              <a:ext cx="20922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4800" b="1" dirty="0">
                  <a:solidFill>
                    <a:srgbClr val="FFFFFF"/>
                  </a:solidFill>
                  <a:latin typeface="Candara" panose="020E0502030303020204" pitchFamily="34" charset="0"/>
                </a:rPr>
                <a:t>makale</a:t>
              </a:r>
              <a:endParaRPr lang="tr-TR" sz="2400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62" name="Grup 61"/>
          <p:cNvGrpSpPr/>
          <p:nvPr/>
        </p:nvGrpSpPr>
        <p:grpSpPr>
          <a:xfrm>
            <a:off x="9285719" y="5123067"/>
            <a:ext cx="2704908" cy="2825389"/>
            <a:chOff x="7997925" y="5123067"/>
            <a:chExt cx="2704908" cy="2925853"/>
          </a:xfrm>
        </p:grpSpPr>
        <p:sp>
          <p:nvSpPr>
            <p:cNvPr id="59" name="Metin kutusu 58"/>
            <p:cNvSpPr txBox="1"/>
            <p:nvPr/>
          </p:nvSpPr>
          <p:spPr>
            <a:xfrm>
              <a:off x="10518102" y="5123067"/>
              <a:ext cx="184731" cy="2925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endParaRPr lang="tr-TR" sz="4400" b="1" dirty="0">
                <a:solidFill>
                  <a:srgbClr val="B81024"/>
                </a:solidFill>
                <a:latin typeface="Candara" panose="020E0502030303020204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tr-TR" sz="4400" b="1" dirty="0">
                <a:solidFill>
                  <a:srgbClr val="B81024"/>
                </a:solidFill>
                <a:latin typeface="Candara" panose="020E0502030303020204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tr-TR" dirty="0">
                <a:solidFill>
                  <a:srgbClr val="B81024"/>
                </a:solidFill>
                <a:latin typeface="Candara" panose="020E0502030303020204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tr-TR" sz="4800" b="1" dirty="0">
                <a:solidFill>
                  <a:srgbClr val="B81024"/>
                </a:solidFill>
                <a:latin typeface="Candara" panose="020E0502030303020204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tr-TR" dirty="0">
                <a:solidFill>
                  <a:srgbClr val="B81024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1" name="Metin kutusu 60"/>
            <p:cNvSpPr txBox="1"/>
            <p:nvPr/>
          </p:nvSpPr>
          <p:spPr>
            <a:xfrm>
              <a:off x="7997925" y="6701553"/>
              <a:ext cx="800219" cy="9568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endParaRPr lang="tr-TR" sz="4000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974726" y="1708448"/>
            <a:ext cx="11055350" cy="45719"/>
          </a:xfrm>
        </p:spPr>
        <p:txBody>
          <a:bodyPr/>
          <a:lstStyle/>
          <a:p>
            <a:pPr lvl="0"/>
            <a:r>
              <a:rPr lang="tr-TR" sz="800" dirty="0">
                <a:latin typeface="Calibri" panose="020F0502020204030204" pitchFamily="34" charset="0"/>
              </a:rPr>
              <a:t/>
            </a:r>
            <a:br>
              <a:rPr lang="tr-TR" sz="800" dirty="0">
                <a:latin typeface="Calibri" panose="020F0502020204030204" pitchFamily="34" charset="0"/>
              </a:rPr>
            </a:br>
            <a:r>
              <a:rPr lang="tr-TR" sz="800" dirty="0" smtClean="0">
                <a:latin typeface="Calibri" panose="020F0502020204030204" pitchFamily="34" charset="0"/>
              </a:rPr>
              <a:t>.</a:t>
            </a:r>
            <a:endParaRPr lang="tr-TR" sz="800" dirty="0">
              <a:latin typeface="Calibri" panose="020F0502020204030204" pitchFamily="34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381720" y="1842672"/>
            <a:ext cx="12241360" cy="7354608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Faaliyet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kamu kaynağı kullanmak suretiyle belirli bir ürünün üretilmesi ya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hizmetin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sunulması amacıyla, planlama aşamasından üretim ve hedef kitleye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sunum aşamasına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kadar gerçekleştirilen iş, işlem ve süreçler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bütünüdür. Bu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kapsamda faaliyet, programın belirli çıktı ve hedeflerin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gerçekleştirilmesine yönelik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 bölümlerini ifade edecek şekilde tanımlanmıştır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sınıflandırmada, yönetim yetkisi temel ölçüt olarak kabul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edilmiştir. Kurumsal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sınıflandırmayla siyasi ve idari sorumluluğun bütçede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gösterilmesi hedeflenmektedir. Mevcut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uygulamada dört düzeyli olan sınıflandırma, iki düzeyli hale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getirilerek sadeleştirilmiştir.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düzenlemeye göre kurumsal sınıflandırmanın ilk düzeyi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5018 sayılı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Kanuna ekli cetvellerde yer alan idareleri, ikinci düzeyi ise bu idarelerin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hizmet birimlerini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göstermektedir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Fonksiyonel sınıflandırma, Devlet faaliyetlerinin türünü göstermektedir.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Devlet faaliyetlerinin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bu faaliyetlere yönelik harcamaların izlenmesi ve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uluslararası karşılaştırma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imkânı elde edilmesi, fonksiyonel sınıflandırma ile mümkün olabilmektedir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0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Düz Bağlayıcı 2"/>
          <p:cNvCxnSpPr/>
          <p:nvPr/>
        </p:nvCxnSpPr>
        <p:spPr bwMode="auto">
          <a:xfrm>
            <a:off x="0" y="9169550"/>
            <a:ext cx="13004800" cy="2"/>
          </a:xfrm>
          <a:prstGeom prst="line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1232320" y="9197280"/>
            <a:ext cx="1750800" cy="523220"/>
          </a:xfrm>
          <a:prstGeom prst="rect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FFFF"/>
                </a:solidFill>
                <a:latin typeface="Candara" panose="020E0502030303020204" pitchFamily="34" charset="0"/>
              </a:rPr>
              <a:t>iyte.edu.tr</a:t>
            </a:r>
            <a:endParaRPr lang="tr-TR" sz="40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3004800" cy="1708448"/>
          </a:xfrm>
          <a:prstGeom prst="rect">
            <a:avLst/>
          </a:prstGeom>
          <a:pattFill prst="pct40">
            <a:fgClr>
              <a:srgbClr val="9A0E20"/>
            </a:fgClr>
            <a:bgClr>
              <a:srgbClr val="9A0E20"/>
            </a:bgClr>
          </a:pattFill>
          <a:ln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" y="134224"/>
            <a:ext cx="1440000" cy="1440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172866" y="9169550"/>
            <a:ext cx="665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İ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zmir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Y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üksek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T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eknoloji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E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nstitüsü / </a:t>
            </a:r>
            <a:r>
              <a:rPr lang="tr-TR" sz="1400" dirty="0">
                <a:solidFill>
                  <a:srgbClr val="9A0E20"/>
                </a:solidFill>
                <a:latin typeface="Candara" panose="020E0502030303020204" pitchFamily="34" charset="0"/>
              </a:rPr>
              <a:t>Türkiye’nin Teknoloji Üssü </a:t>
            </a: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81720" y="1736176"/>
            <a:ext cx="12241360" cy="45719"/>
          </a:xfrm>
        </p:spPr>
        <p:txBody>
          <a:bodyPr/>
          <a:lstStyle/>
          <a:p>
            <a:pPr algn="just"/>
            <a:r>
              <a:rPr lang="tr-TR" sz="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  <a:endParaRPr lang="tr-TR" sz="800" b="1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381720" y="1842672"/>
            <a:ext cx="12140292" cy="6980440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Finansman tipi sınıflandırma, yapılan harcamaların hangi kaynaktan finanse edildiğini göstermektedir. Bu sınıflandırma tipinin belirlenmesinde ödemenin nereye yapıldığı hususu önem taşımamaktadır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Ekonomik sınıflandırmayla Devletin, görev ve fonksiyonlarını yerine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getirirken yürüttüğü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faaliyetlerin milli ekonomiye, piyasalara ve gelir dağılımına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etkilerinin planlanması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izlenmesi ve değerlendirilmesi hedeflenmektedir.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Ekonomik sınıflandırma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gelirlerin, giderlerin (harcama ve borç vermenin), finansmanın (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gelir gider farkı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sınıflandırması şeklinde üç bölümden oluşmaktadır.</a:t>
            </a:r>
          </a:p>
          <a:p>
            <a:pPr algn="just"/>
            <a:endParaRPr lang="tr-TR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Düz Bağlayıcı 12"/>
          <p:cNvCxnSpPr/>
          <p:nvPr/>
        </p:nvCxnSpPr>
        <p:spPr bwMode="auto">
          <a:xfrm>
            <a:off x="0" y="9169550"/>
            <a:ext cx="13004800" cy="2"/>
          </a:xfrm>
          <a:prstGeom prst="line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11232320" y="9197280"/>
            <a:ext cx="1750800" cy="523220"/>
          </a:xfrm>
          <a:prstGeom prst="rect">
            <a:avLst/>
          </a:prstGeom>
          <a:solidFill>
            <a:srgbClr val="9A0E20"/>
          </a:solidFill>
          <a:ln w="34925">
            <a:solidFill>
              <a:srgbClr val="9A0E20">
                <a:alpha val="97000"/>
              </a:srgb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FFFF"/>
                </a:solidFill>
                <a:latin typeface="Candara" panose="020E0502030303020204" pitchFamily="34" charset="0"/>
              </a:rPr>
              <a:t>iyte.edu.tr</a:t>
            </a:r>
            <a:endParaRPr lang="tr-TR" sz="40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0" y="0"/>
            <a:ext cx="13004800" cy="1708448"/>
            <a:chOff x="0" y="0"/>
            <a:chExt cx="13004800" cy="1708448"/>
          </a:xfrm>
        </p:grpSpPr>
        <p:sp>
          <p:nvSpPr>
            <p:cNvPr id="32" name="Dikdörtgen 31"/>
            <p:cNvSpPr/>
            <p:nvPr/>
          </p:nvSpPr>
          <p:spPr>
            <a:xfrm>
              <a:off x="0" y="0"/>
              <a:ext cx="13004800" cy="1708448"/>
            </a:xfrm>
            <a:prstGeom prst="rect">
              <a:avLst/>
            </a:prstGeom>
            <a:pattFill prst="pct40">
              <a:fgClr>
                <a:srgbClr val="9A0E20"/>
              </a:fgClr>
              <a:bgClr>
                <a:srgbClr val="9A0E20"/>
              </a:bgClr>
            </a:pattFill>
            <a:ln cmpd="dbl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88" y="134224"/>
              <a:ext cx="1440000" cy="1440000"/>
            </a:xfrm>
            <a:prstGeom prst="rect">
              <a:avLst/>
            </a:prstGeom>
          </p:spPr>
        </p:pic>
      </p:grpSp>
      <p:sp>
        <p:nvSpPr>
          <p:cNvPr id="18" name="Metin kutusu 17"/>
          <p:cNvSpPr txBox="1"/>
          <p:nvPr/>
        </p:nvSpPr>
        <p:spPr>
          <a:xfrm>
            <a:off x="3172866" y="9169550"/>
            <a:ext cx="665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İ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zmir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Y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üksek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T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eknoloji </a:t>
            </a:r>
            <a:r>
              <a:rPr lang="tr-TR" sz="2800" b="1" dirty="0">
                <a:solidFill>
                  <a:srgbClr val="9A0E20"/>
                </a:solidFill>
                <a:latin typeface="Candara" panose="020E0502030303020204" pitchFamily="34" charset="0"/>
              </a:rPr>
              <a:t>E</a:t>
            </a:r>
            <a:r>
              <a:rPr lang="tr-TR" sz="2400" dirty="0">
                <a:solidFill>
                  <a:srgbClr val="9A0E20"/>
                </a:solidFill>
                <a:latin typeface="Candara" panose="020E0502030303020204" pitchFamily="34" charset="0"/>
              </a:rPr>
              <a:t>nstitüsü / </a:t>
            </a:r>
            <a:r>
              <a:rPr lang="tr-TR" sz="1400" dirty="0">
                <a:solidFill>
                  <a:srgbClr val="9A0E20"/>
                </a:solidFill>
                <a:latin typeface="Candara" panose="020E0502030303020204" pitchFamily="34" charset="0"/>
              </a:rPr>
              <a:t>Türkiye’nin Teknoloji Üssü </a:t>
            </a:r>
          </a:p>
        </p:txBody>
      </p:sp>
      <p:grpSp>
        <p:nvGrpSpPr>
          <p:cNvPr id="46" name="Grup 45"/>
          <p:cNvGrpSpPr/>
          <p:nvPr/>
        </p:nvGrpSpPr>
        <p:grpSpPr>
          <a:xfrm>
            <a:off x="10792195" y="5089104"/>
            <a:ext cx="2178335" cy="2274068"/>
            <a:chOff x="6949492" y="5657217"/>
            <a:chExt cx="2118134" cy="1952687"/>
          </a:xfrm>
        </p:grpSpPr>
        <p:sp>
          <p:nvSpPr>
            <p:cNvPr id="42" name="Metin kutusu 41"/>
            <p:cNvSpPr txBox="1"/>
            <p:nvPr/>
          </p:nvSpPr>
          <p:spPr>
            <a:xfrm>
              <a:off x="6949492" y="5657217"/>
              <a:ext cx="209384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0" b="1" dirty="0">
                  <a:solidFill>
                    <a:srgbClr val="FFFFFF"/>
                  </a:solidFill>
                  <a:latin typeface="Candara" panose="020E0502030303020204" pitchFamily="34" charset="0"/>
                </a:rPr>
                <a:t>3166</a:t>
              </a:r>
            </a:p>
          </p:txBody>
        </p:sp>
        <p:sp>
          <p:nvSpPr>
            <p:cNvPr id="43" name="Metin kutusu 42"/>
            <p:cNvSpPr txBox="1"/>
            <p:nvPr/>
          </p:nvSpPr>
          <p:spPr>
            <a:xfrm>
              <a:off x="6975387" y="6778907"/>
              <a:ext cx="20922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4800" b="1" dirty="0">
                  <a:solidFill>
                    <a:srgbClr val="FFFFFF"/>
                  </a:solidFill>
                  <a:latin typeface="Candara" panose="020E0502030303020204" pitchFamily="34" charset="0"/>
                </a:rPr>
                <a:t>makale</a:t>
              </a:r>
              <a:endParaRPr lang="tr-TR" sz="2400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62" name="Grup 61"/>
          <p:cNvGrpSpPr/>
          <p:nvPr/>
        </p:nvGrpSpPr>
        <p:grpSpPr>
          <a:xfrm>
            <a:off x="9285719" y="5123067"/>
            <a:ext cx="2704908" cy="2825389"/>
            <a:chOff x="7997925" y="5123067"/>
            <a:chExt cx="2704908" cy="2925853"/>
          </a:xfrm>
        </p:grpSpPr>
        <p:sp>
          <p:nvSpPr>
            <p:cNvPr id="59" name="Metin kutusu 58"/>
            <p:cNvSpPr txBox="1"/>
            <p:nvPr/>
          </p:nvSpPr>
          <p:spPr>
            <a:xfrm>
              <a:off x="10518102" y="5123067"/>
              <a:ext cx="184731" cy="2925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endParaRPr lang="tr-TR" sz="4400" b="1" dirty="0">
                <a:solidFill>
                  <a:srgbClr val="B81024"/>
                </a:solidFill>
                <a:latin typeface="Candara" panose="020E0502030303020204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tr-TR" sz="4400" b="1" dirty="0">
                <a:solidFill>
                  <a:srgbClr val="B81024"/>
                </a:solidFill>
                <a:latin typeface="Candara" panose="020E0502030303020204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tr-TR" dirty="0">
                <a:solidFill>
                  <a:srgbClr val="B81024"/>
                </a:solidFill>
                <a:latin typeface="Candara" panose="020E0502030303020204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tr-TR" sz="4800" b="1" dirty="0">
                <a:solidFill>
                  <a:srgbClr val="B81024"/>
                </a:solidFill>
                <a:latin typeface="Candara" panose="020E0502030303020204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tr-TR" dirty="0">
                <a:solidFill>
                  <a:srgbClr val="B81024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1" name="Metin kutusu 60"/>
            <p:cNvSpPr txBox="1"/>
            <p:nvPr/>
          </p:nvSpPr>
          <p:spPr>
            <a:xfrm>
              <a:off x="7997925" y="6701553"/>
              <a:ext cx="800219" cy="9568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endParaRPr lang="tr-TR" sz="4000" b="1" dirty="0">
                <a:solidFill>
                  <a:srgbClr val="FFFFFF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237704" y="1736176"/>
            <a:ext cx="12529392" cy="798839"/>
          </a:xfrm>
        </p:spPr>
        <p:txBody>
          <a:bodyPr/>
          <a:lstStyle/>
          <a:p>
            <a:r>
              <a:rPr lang="tr-TR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Birim Bütçelerinin Hazırlık Süreci</a:t>
            </a:r>
            <a:endParaRPr lang="tr-TR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237704" y="2795318"/>
            <a:ext cx="12529392" cy="6113930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Bütçe hazırlık süreci her yıl haziran ayında Cumhurbaşkanlığı Strateji ve Bütçe Başkanlığının yayımladığı Bütçe Çağrısı ve Bütçe Hazırlama Rehberi ile başlamaktadır.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Bilindiği üzere bütçe yapım süreci, ilgili yıl teklifi ve sonraki iki yıl tahmini olmak üzere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üç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yıllık olarak hazırlanmaktadır.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yılı bütçe teklifi ve sonraki yıllar tahmini Performans Esaslı Program Bütçeye uygun olarak hazırlanarak Cumhurbaşkanlığına gönderilecektir.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 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bütçe teklifleri önceki yıllardan farklı olarak program bütçe esaslarına uygun şekilde 2021 yılı ile  kullanıma alınan program bütçe sistemi üzerinden oluşturulmalıdır.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EBCD9C"/>
      </a:lt1>
      <a:dk2>
        <a:srgbClr val="143263"/>
      </a:dk2>
      <a:lt2>
        <a:srgbClr val="000000"/>
      </a:lt2>
      <a:accent1>
        <a:srgbClr val="BBE0E3"/>
      </a:accent1>
      <a:accent2>
        <a:srgbClr val="333399"/>
      </a:accent2>
      <a:accent3>
        <a:srgbClr val="AAADB7"/>
      </a:accent3>
      <a:accent4>
        <a:srgbClr val="C9AF85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25297</TotalTime>
  <Pages>0</Pages>
  <Words>1468</Words>
  <Characters>0</Characters>
  <Application>Microsoft Office PowerPoint</Application>
  <PresentationFormat>Özel</PresentationFormat>
  <Lines>0</Lines>
  <Paragraphs>153</Paragraphs>
  <Slides>23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37" baseType="lpstr">
      <vt:lpstr>Arial Unicode MS</vt:lpstr>
      <vt:lpstr>MS PGothic</vt:lpstr>
      <vt:lpstr>MS PGothic</vt:lpstr>
      <vt:lpstr>Arial</vt:lpstr>
      <vt:lpstr>Calibri</vt:lpstr>
      <vt:lpstr>Candara</vt:lpstr>
      <vt:lpstr>Gill Sans</vt:lpstr>
      <vt:lpstr>Helvetica Neue Medium</vt:lpstr>
      <vt:lpstr>Roboto Bk</vt:lpstr>
      <vt:lpstr>Times New Roman</vt:lpstr>
      <vt:lpstr>Wingdings</vt:lpstr>
      <vt:lpstr>ヒラギノ角ゴ ProN W3</vt:lpstr>
      <vt:lpstr>Title - Center</vt:lpstr>
      <vt:lpstr>1_Office Theme</vt:lpstr>
      <vt:lpstr>PowerPoint Sunusu</vt:lpstr>
      <vt:lpstr>PowerPoint Sunusu</vt:lpstr>
      <vt:lpstr> </vt:lpstr>
      <vt:lpstr>                                                                     .</vt:lpstr>
      <vt:lpstr>Bütçe Sınıflandırması</vt:lpstr>
      <vt:lpstr>.</vt:lpstr>
      <vt:lpstr> .</vt:lpstr>
      <vt:lpstr>.</vt:lpstr>
      <vt:lpstr>Birim Bütçelerinin Hazırlık Süreci</vt:lpstr>
      <vt:lpstr>PowerPoint Sunusu</vt:lpstr>
      <vt:lpstr>.</vt:lpstr>
      <vt:lpstr>.</vt:lpstr>
      <vt:lpstr>.</vt:lpstr>
      <vt:lpstr>,</vt:lpstr>
      <vt:lpstr>,</vt:lpstr>
      <vt:lpstr>,</vt:lpstr>
      <vt:lpstr>.</vt:lpstr>
      <vt:lpstr>Yıl İçerisinde Ödenek Durum Kontrolü</vt:lpstr>
      <vt:lpstr>.</vt:lpstr>
      <vt:lpstr>Yılı Ödeneklerin Aylar İtibarıyla Dağılımı Olan AFP’leri Görüntüleme</vt:lpstr>
      <vt:lpstr>.</vt:lpstr>
      <vt:lpstr>Teşekkür Ederim.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Uzal</dc:creator>
  <cp:lastModifiedBy>Onur Demir</cp:lastModifiedBy>
  <cp:revision>744</cp:revision>
  <cp:lastPrinted>2021-05-27T10:04:26Z</cp:lastPrinted>
  <dcterms:modified xsi:type="dcterms:W3CDTF">2021-05-31T08:27:34Z</dcterms:modified>
</cp:coreProperties>
</file>